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78" r:id="rId5"/>
    <p:sldId id="295"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58" d="100"/>
          <a:sy n="58" d="100"/>
        </p:scale>
        <p:origin x="77"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771359-8BFD-465E-9E44-04347C861335}" type="doc">
      <dgm:prSet loTypeId="urn:microsoft.com/office/officeart/2005/8/layout/lProcess1#1" loCatId="process" qsTypeId="urn:microsoft.com/office/officeart/2005/8/quickstyle/simple1#1" qsCatId="simple" csTypeId="urn:microsoft.com/office/officeart/2005/8/colors/accent1_2#1" csCatId="accent1" phldr="0"/>
      <dgm:spPr/>
      <dgm:t>
        <a:bodyPr/>
        <a:lstStyle/>
        <a:p>
          <a:endParaRPr lang="en-US"/>
        </a:p>
      </dgm:t>
    </dgm:pt>
    <dgm:pt modelId="{EEB650F9-EA31-44E5-8031-A3228DAB3560}">
      <dgm:prSet phldrT="[Text]" phldr="0" custT="0"/>
      <dgm:spPr/>
      <dgm:t>
        <a:bodyPr vert="horz" wrap="square"/>
        <a:lstStyle/>
        <a:p>
          <a:pPr>
            <a:lnSpc>
              <a:spcPct val="100000"/>
            </a:lnSpc>
            <a:spcBef>
              <a:spcPct val="0"/>
            </a:spcBef>
            <a:spcAft>
              <a:spcPct val="35000"/>
            </a:spcAft>
          </a:pPr>
          <a:r>
            <a:rPr lang="en-IN" altLang="en-US"/>
            <a:t>Prediction process </a:t>
          </a:r>
        </a:p>
      </dgm:t>
    </dgm:pt>
    <dgm:pt modelId="{99DAD19C-EC6F-44EC-9046-BAE15C4FA03C}" type="parTrans" cxnId="{8A3760D8-5254-4E85-B1DB-9E7B9DEAC99D}">
      <dgm:prSet/>
      <dgm:spPr/>
      <dgm:t>
        <a:bodyPr/>
        <a:lstStyle/>
        <a:p>
          <a:endParaRPr lang="en-US"/>
        </a:p>
      </dgm:t>
    </dgm:pt>
    <dgm:pt modelId="{4037C8F8-F7E5-49CB-AB0E-99573CA98D06}" type="sibTrans" cxnId="{8A3760D8-5254-4E85-B1DB-9E7B9DEAC99D}">
      <dgm:prSet/>
      <dgm:spPr/>
      <dgm:t>
        <a:bodyPr/>
        <a:lstStyle/>
        <a:p>
          <a:endParaRPr lang="en-US"/>
        </a:p>
      </dgm:t>
    </dgm:pt>
    <dgm:pt modelId="{9E9F191A-F968-4CCB-8A75-F7C7328F35FA}">
      <dgm:prSet phldrT="[Text]" phldr="0" custT="0"/>
      <dgm:spPr/>
      <dgm:t>
        <a:bodyPr vert="horz" wrap="square"/>
        <a:lstStyle/>
        <a:p>
          <a:pPr>
            <a:lnSpc>
              <a:spcPct val="100000"/>
            </a:lnSpc>
            <a:spcBef>
              <a:spcPct val="0"/>
            </a:spcBef>
            <a:spcAft>
              <a:spcPct val="35000"/>
            </a:spcAft>
          </a:pPr>
          <a:r>
            <a:rPr lang="en-IN" altLang="en-US">
              <a:sym typeface="+mn-ea"/>
            </a:rPr>
            <a:t>Data gathering</a:t>
          </a:r>
          <a:endParaRPr lang="en-IN" altLang="en-US"/>
        </a:p>
      </dgm:t>
    </dgm:pt>
    <dgm:pt modelId="{E2A96FDE-AD91-4C0F-9BE2-E2BA855FBDEC}" type="parTrans" cxnId="{B94161E6-9A17-44FA-B8BA-FA69B528EBF7}">
      <dgm:prSet/>
      <dgm:spPr/>
      <dgm:t>
        <a:bodyPr/>
        <a:lstStyle/>
        <a:p>
          <a:endParaRPr lang="en-US"/>
        </a:p>
      </dgm:t>
    </dgm:pt>
    <dgm:pt modelId="{D955AC04-5176-4A12-B6D5-9BA8B6F3648B}" type="sibTrans" cxnId="{B94161E6-9A17-44FA-B8BA-FA69B528EBF7}">
      <dgm:prSet/>
      <dgm:spPr/>
      <dgm:t>
        <a:bodyPr/>
        <a:lstStyle/>
        <a:p>
          <a:endParaRPr lang="en-US"/>
        </a:p>
      </dgm:t>
    </dgm:pt>
    <dgm:pt modelId="{74E7049D-3B61-45D3-ACDC-EF176417E62A}">
      <dgm:prSet phldrT="[Text]" phldr="0" custT="0"/>
      <dgm:spPr/>
      <dgm:t>
        <a:bodyPr vert="horz" wrap="square"/>
        <a:lstStyle/>
        <a:p>
          <a:pPr>
            <a:lnSpc>
              <a:spcPct val="100000"/>
            </a:lnSpc>
            <a:spcBef>
              <a:spcPct val="0"/>
            </a:spcBef>
            <a:spcAft>
              <a:spcPct val="35000"/>
            </a:spcAft>
          </a:pPr>
          <a:r>
            <a:rPr lang="en-IN" altLang="en-US">
              <a:sym typeface="+mn-ea"/>
            </a:rPr>
            <a:t>Classification / Clustering</a:t>
          </a:r>
          <a:endParaRPr lang="en-IN" altLang="en-US"/>
        </a:p>
      </dgm:t>
    </dgm:pt>
    <dgm:pt modelId="{3E93F073-BD60-4A34-B28C-C954313937A0}" type="parTrans" cxnId="{397355BD-38C9-4C4F-B8B3-2FE53433C534}">
      <dgm:prSet/>
      <dgm:spPr/>
      <dgm:t>
        <a:bodyPr/>
        <a:lstStyle/>
        <a:p>
          <a:endParaRPr lang="en-US"/>
        </a:p>
      </dgm:t>
    </dgm:pt>
    <dgm:pt modelId="{8953DE3B-6E67-4289-847D-74CB64FCF20E}" type="sibTrans" cxnId="{397355BD-38C9-4C4F-B8B3-2FE53433C534}">
      <dgm:prSet/>
      <dgm:spPr/>
      <dgm:t>
        <a:bodyPr/>
        <a:lstStyle/>
        <a:p>
          <a:endParaRPr lang="en-US"/>
        </a:p>
      </dgm:t>
    </dgm:pt>
    <dgm:pt modelId="{5F6A6485-E87D-4CEA-B83C-509E69A6EA7A}">
      <dgm:prSet phldr="0" custT="0"/>
      <dgm:spPr/>
      <dgm:t>
        <a:bodyPr vert="horz" wrap="square"/>
        <a:lstStyle/>
        <a:p>
          <a:pPr>
            <a:lnSpc>
              <a:spcPct val="100000"/>
            </a:lnSpc>
            <a:spcBef>
              <a:spcPct val="0"/>
            </a:spcBef>
            <a:spcAft>
              <a:spcPct val="35000"/>
            </a:spcAft>
          </a:pPr>
          <a:r>
            <a:rPr>
              <a:sym typeface="+mn-ea"/>
            </a:rPr>
            <a:t>P</a:t>
          </a:r>
          <a:r>
            <a:rPr lang="en-IN" altLang="en-US">
              <a:sym typeface="+mn-ea"/>
            </a:rPr>
            <a:t>rediction / Forcast</a:t>
          </a:r>
          <a:endParaRPr lang="en-IN" altLang="en-US"/>
        </a:p>
      </dgm:t>
    </dgm:pt>
    <dgm:pt modelId="{3BCCF185-69C1-44F4-B32B-A7B6198C23E5}" type="parTrans" cxnId="{E1ED8E0C-6608-4D01-B830-6C556339E3FA}">
      <dgm:prSet/>
      <dgm:spPr/>
      <dgm:t>
        <a:bodyPr/>
        <a:lstStyle/>
        <a:p>
          <a:endParaRPr lang="en-US"/>
        </a:p>
      </dgm:t>
    </dgm:pt>
    <dgm:pt modelId="{841878CE-99EC-40FB-BA50-E442781C32CD}" type="sibTrans" cxnId="{E1ED8E0C-6608-4D01-B830-6C556339E3FA}">
      <dgm:prSet/>
      <dgm:spPr/>
      <dgm:t>
        <a:bodyPr/>
        <a:lstStyle/>
        <a:p>
          <a:endParaRPr lang="en-US"/>
        </a:p>
      </dgm:t>
    </dgm:pt>
    <dgm:pt modelId="{DA079357-CE50-4940-9D39-5206B4B6747E}" type="pres">
      <dgm:prSet presAssocID="{D9771359-8BFD-465E-9E44-04347C861335}" presName="Name0" presStyleCnt="0">
        <dgm:presLayoutVars>
          <dgm:dir/>
          <dgm:animLvl val="lvl"/>
          <dgm:resizeHandles val="exact"/>
        </dgm:presLayoutVars>
      </dgm:prSet>
      <dgm:spPr/>
    </dgm:pt>
    <dgm:pt modelId="{80D1FAF9-48F4-4ADF-A92F-3152A1EC6098}" type="pres">
      <dgm:prSet presAssocID="{EEB650F9-EA31-44E5-8031-A3228DAB3560}" presName="vertFlow" presStyleCnt="0"/>
      <dgm:spPr/>
    </dgm:pt>
    <dgm:pt modelId="{717966B2-56E0-4340-8D0B-AC34E8D01B90}" type="pres">
      <dgm:prSet presAssocID="{EEB650F9-EA31-44E5-8031-A3228DAB3560}" presName="header" presStyleLbl="node1" presStyleIdx="0" presStyleCnt="1"/>
      <dgm:spPr/>
    </dgm:pt>
    <dgm:pt modelId="{546A5835-6576-41D6-BAE9-6D31C06014FF}" type="pres">
      <dgm:prSet presAssocID="{E2A96FDE-AD91-4C0F-9BE2-E2BA855FBDEC}" presName="parTrans" presStyleLbl="sibTrans2D1" presStyleIdx="0" presStyleCnt="3"/>
      <dgm:spPr/>
    </dgm:pt>
    <dgm:pt modelId="{A515B6A9-0F0E-4A03-AF74-4E28BC797F55}" type="pres">
      <dgm:prSet presAssocID="{9E9F191A-F968-4CCB-8A75-F7C7328F35FA}" presName="child" presStyleLbl="alignAccFollowNode1" presStyleIdx="0" presStyleCnt="3">
        <dgm:presLayoutVars>
          <dgm:chMax val="0"/>
          <dgm:bulletEnabled val="1"/>
        </dgm:presLayoutVars>
      </dgm:prSet>
      <dgm:spPr/>
    </dgm:pt>
    <dgm:pt modelId="{5CA6E640-AD0C-4D86-AD56-CD0296B4CD73}" type="pres">
      <dgm:prSet presAssocID="{D955AC04-5176-4A12-B6D5-9BA8B6F3648B}" presName="sibTrans" presStyleLbl="sibTrans2D1" presStyleIdx="1" presStyleCnt="3"/>
      <dgm:spPr/>
    </dgm:pt>
    <dgm:pt modelId="{090AF1B6-C33E-433B-AD79-DE435B62D85C}" type="pres">
      <dgm:prSet presAssocID="{74E7049D-3B61-45D3-ACDC-EF176417E62A}" presName="child" presStyleLbl="alignAccFollowNode1" presStyleIdx="1" presStyleCnt="3">
        <dgm:presLayoutVars>
          <dgm:chMax val="0"/>
          <dgm:bulletEnabled val="1"/>
        </dgm:presLayoutVars>
      </dgm:prSet>
      <dgm:spPr/>
    </dgm:pt>
    <dgm:pt modelId="{CBBB2A73-D5B5-45D0-9971-D12CDE9AB11C}" type="pres">
      <dgm:prSet presAssocID="{8953DE3B-6E67-4289-847D-74CB64FCF20E}" presName="sibTrans" presStyleLbl="sibTrans2D1" presStyleIdx="2" presStyleCnt="3"/>
      <dgm:spPr/>
    </dgm:pt>
    <dgm:pt modelId="{4E430678-3F58-43BE-9E25-19B8B51FE06A}" type="pres">
      <dgm:prSet presAssocID="{5F6A6485-E87D-4CEA-B83C-509E69A6EA7A}" presName="child" presStyleLbl="alignAccFollowNode1" presStyleIdx="2" presStyleCnt="3">
        <dgm:presLayoutVars>
          <dgm:chMax val="0"/>
          <dgm:bulletEnabled val="1"/>
        </dgm:presLayoutVars>
      </dgm:prSet>
      <dgm:spPr/>
    </dgm:pt>
  </dgm:ptLst>
  <dgm:cxnLst>
    <dgm:cxn modelId="{E1ED8E0C-6608-4D01-B830-6C556339E3FA}" srcId="{EEB650F9-EA31-44E5-8031-A3228DAB3560}" destId="{5F6A6485-E87D-4CEA-B83C-509E69A6EA7A}" srcOrd="2" destOrd="0" parTransId="{3BCCF185-69C1-44F4-B32B-A7B6198C23E5}" sibTransId="{841878CE-99EC-40FB-BA50-E442781C32CD}"/>
    <dgm:cxn modelId="{F92DCA20-1BC8-4CC5-8A03-743A6D815D3F}" type="presOf" srcId="{5F6A6485-E87D-4CEA-B83C-509E69A6EA7A}" destId="{4E430678-3F58-43BE-9E25-19B8B51FE06A}" srcOrd="0" destOrd="0" presId="urn:microsoft.com/office/officeart/2005/8/layout/lProcess1#1"/>
    <dgm:cxn modelId="{EC73255E-626F-47EF-A17B-F42E62A379BC}" type="presOf" srcId="{74E7049D-3B61-45D3-ACDC-EF176417E62A}" destId="{090AF1B6-C33E-433B-AD79-DE435B62D85C}" srcOrd="0" destOrd="0" presId="urn:microsoft.com/office/officeart/2005/8/layout/lProcess1#1"/>
    <dgm:cxn modelId="{E861B160-1FC2-4990-A978-784AEC6A8DFD}" type="presOf" srcId="{D9771359-8BFD-465E-9E44-04347C861335}" destId="{DA079357-CE50-4940-9D39-5206B4B6747E}" srcOrd="0" destOrd="0" presId="urn:microsoft.com/office/officeart/2005/8/layout/lProcess1#1"/>
    <dgm:cxn modelId="{BD6B674E-2605-4274-870F-0D92904757EF}" type="presOf" srcId="{D955AC04-5176-4A12-B6D5-9BA8B6F3648B}" destId="{5CA6E640-AD0C-4D86-AD56-CD0296B4CD73}" srcOrd="0" destOrd="0" presId="urn:microsoft.com/office/officeart/2005/8/layout/lProcess1#1"/>
    <dgm:cxn modelId="{9070BF56-772F-49A9-B25F-E4AD28401277}" type="presOf" srcId="{9E9F191A-F968-4CCB-8A75-F7C7328F35FA}" destId="{A515B6A9-0F0E-4A03-AF74-4E28BC797F55}" srcOrd="0" destOrd="0" presId="urn:microsoft.com/office/officeart/2005/8/layout/lProcess1#1"/>
    <dgm:cxn modelId="{A586BA79-820B-43CE-B86C-F3F4870047DF}" type="presOf" srcId="{EEB650F9-EA31-44E5-8031-A3228DAB3560}" destId="{717966B2-56E0-4340-8D0B-AC34E8D01B90}" srcOrd="0" destOrd="0" presId="urn:microsoft.com/office/officeart/2005/8/layout/lProcess1#1"/>
    <dgm:cxn modelId="{33573BA4-DA3A-4483-BDDD-C41D5BD891BA}" type="presOf" srcId="{8953DE3B-6E67-4289-847D-74CB64FCF20E}" destId="{CBBB2A73-D5B5-45D0-9971-D12CDE9AB11C}" srcOrd="0" destOrd="0" presId="urn:microsoft.com/office/officeart/2005/8/layout/lProcess1#1"/>
    <dgm:cxn modelId="{397355BD-38C9-4C4F-B8B3-2FE53433C534}" srcId="{EEB650F9-EA31-44E5-8031-A3228DAB3560}" destId="{74E7049D-3B61-45D3-ACDC-EF176417E62A}" srcOrd="1" destOrd="0" parTransId="{3E93F073-BD60-4A34-B28C-C954313937A0}" sibTransId="{8953DE3B-6E67-4289-847D-74CB64FCF20E}"/>
    <dgm:cxn modelId="{8A3760D8-5254-4E85-B1DB-9E7B9DEAC99D}" srcId="{D9771359-8BFD-465E-9E44-04347C861335}" destId="{EEB650F9-EA31-44E5-8031-A3228DAB3560}" srcOrd="0" destOrd="0" parTransId="{99DAD19C-EC6F-44EC-9046-BAE15C4FA03C}" sibTransId="{4037C8F8-F7E5-49CB-AB0E-99573CA98D06}"/>
    <dgm:cxn modelId="{B94161E6-9A17-44FA-B8BA-FA69B528EBF7}" srcId="{EEB650F9-EA31-44E5-8031-A3228DAB3560}" destId="{9E9F191A-F968-4CCB-8A75-F7C7328F35FA}" srcOrd="0" destOrd="0" parTransId="{E2A96FDE-AD91-4C0F-9BE2-E2BA855FBDEC}" sibTransId="{D955AC04-5176-4A12-B6D5-9BA8B6F3648B}"/>
    <dgm:cxn modelId="{A9E752F3-2350-4BA1-B95B-81BC5E170044}" type="presOf" srcId="{E2A96FDE-AD91-4C0F-9BE2-E2BA855FBDEC}" destId="{546A5835-6576-41D6-BAE9-6D31C06014FF}" srcOrd="0" destOrd="0" presId="urn:microsoft.com/office/officeart/2005/8/layout/lProcess1#1"/>
    <dgm:cxn modelId="{C31E4F2E-A532-4893-81DC-635E64921C7E}" type="presParOf" srcId="{DA079357-CE50-4940-9D39-5206B4B6747E}" destId="{80D1FAF9-48F4-4ADF-A92F-3152A1EC6098}" srcOrd="0" destOrd="0" presId="urn:microsoft.com/office/officeart/2005/8/layout/lProcess1#1"/>
    <dgm:cxn modelId="{E01DA491-826F-4E03-BD29-0CE95F78A1E0}" type="presParOf" srcId="{80D1FAF9-48F4-4ADF-A92F-3152A1EC6098}" destId="{717966B2-56E0-4340-8D0B-AC34E8D01B90}" srcOrd="0" destOrd="0" presId="urn:microsoft.com/office/officeart/2005/8/layout/lProcess1#1"/>
    <dgm:cxn modelId="{1CB6858F-ED69-42CE-AD93-3BF78F4B1DB2}" type="presParOf" srcId="{80D1FAF9-48F4-4ADF-A92F-3152A1EC6098}" destId="{546A5835-6576-41D6-BAE9-6D31C06014FF}" srcOrd="1" destOrd="0" presId="urn:microsoft.com/office/officeart/2005/8/layout/lProcess1#1"/>
    <dgm:cxn modelId="{7D6C99E3-C173-4583-8D71-DD2E58F7AED7}" type="presParOf" srcId="{80D1FAF9-48F4-4ADF-A92F-3152A1EC6098}" destId="{A515B6A9-0F0E-4A03-AF74-4E28BC797F55}" srcOrd="2" destOrd="0" presId="urn:microsoft.com/office/officeart/2005/8/layout/lProcess1#1"/>
    <dgm:cxn modelId="{E13E5922-6255-492C-B458-55D6B04A1CC8}" type="presParOf" srcId="{80D1FAF9-48F4-4ADF-A92F-3152A1EC6098}" destId="{5CA6E640-AD0C-4D86-AD56-CD0296B4CD73}" srcOrd="3" destOrd="0" presId="urn:microsoft.com/office/officeart/2005/8/layout/lProcess1#1"/>
    <dgm:cxn modelId="{BF0ABE4D-5E2C-4F17-B6E5-CFB97EBA5AF1}" type="presParOf" srcId="{80D1FAF9-48F4-4ADF-A92F-3152A1EC6098}" destId="{090AF1B6-C33E-433B-AD79-DE435B62D85C}" srcOrd="4" destOrd="0" presId="urn:microsoft.com/office/officeart/2005/8/layout/lProcess1#1"/>
    <dgm:cxn modelId="{0EBC3F3B-AB74-4112-87A6-5D37BDE34E4A}" type="presParOf" srcId="{80D1FAF9-48F4-4ADF-A92F-3152A1EC6098}" destId="{CBBB2A73-D5B5-45D0-9971-D12CDE9AB11C}" srcOrd="5" destOrd="0" presId="urn:microsoft.com/office/officeart/2005/8/layout/lProcess1#1"/>
    <dgm:cxn modelId="{0F35B45D-16A8-4E46-BAFC-F928A2BE3868}" type="presParOf" srcId="{80D1FAF9-48F4-4ADF-A92F-3152A1EC6098}" destId="{4E430678-3F58-43BE-9E25-19B8B51FE06A}" srcOrd="6" destOrd="0" presId="urn:microsoft.com/office/officeart/2005/8/layout/l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966B2-56E0-4340-8D0B-AC34E8D01B90}">
      <dsp:nvSpPr>
        <dsp:cNvPr id="0" name=""/>
        <dsp:cNvSpPr/>
      </dsp:nvSpPr>
      <dsp:spPr bwMode="white">
        <a:xfrm>
          <a:off x="166" y="605483"/>
          <a:ext cx="2241217" cy="56030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100000"/>
            </a:lnSpc>
            <a:spcBef>
              <a:spcPct val="0"/>
            </a:spcBef>
            <a:spcAft>
              <a:spcPct val="35000"/>
            </a:spcAft>
            <a:buNone/>
          </a:pPr>
          <a:r>
            <a:rPr lang="en-IN" altLang="en-US" sz="2300" kern="1200"/>
            <a:t>Prediction process </a:t>
          </a:r>
        </a:p>
      </dsp:txBody>
      <dsp:txXfrm>
        <a:off x="16577" y="621894"/>
        <a:ext cx="2208395" cy="527482"/>
      </dsp:txXfrm>
    </dsp:sp>
    <dsp:sp modelId="{546A5835-6576-41D6-BAE9-6D31C06014FF}">
      <dsp:nvSpPr>
        <dsp:cNvPr id="0" name=""/>
        <dsp:cNvSpPr/>
      </dsp:nvSpPr>
      <dsp:spPr>
        <a:xfrm rot="5400000">
          <a:off x="1071748" y="1214814"/>
          <a:ext cx="98053" cy="98053"/>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15B6A9-0F0E-4A03-AF74-4E28BC797F55}">
      <dsp:nvSpPr>
        <dsp:cNvPr id="0" name=""/>
        <dsp:cNvSpPr/>
      </dsp:nvSpPr>
      <dsp:spPr bwMode="white">
        <a:xfrm>
          <a:off x="166" y="1361894"/>
          <a:ext cx="2241217" cy="560304"/>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IN" altLang="en-US" sz="1600" kern="1200">
              <a:sym typeface="+mn-ea"/>
            </a:rPr>
            <a:t>Data gathering</a:t>
          </a:r>
          <a:endParaRPr lang="en-IN" altLang="en-US" sz="1600" kern="1200"/>
        </a:p>
      </dsp:txBody>
      <dsp:txXfrm>
        <a:off x="16577" y="1378305"/>
        <a:ext cx="2208395" cy="527482"/>
      </dsp:txXfrm>
    </dsp:sp>
    <dsp:sp modelId="{5CA6E640-AD0C-4D86-AD56-CD0296B4CD73}">
      <dsp:nvSpPr>
        <dsp:cNvPr id="0" name=""/>
        <dsp:cNvSpPr/>
      </dsp:nvSpPr>
      <dsp:spPr>
        <a:xfrm rot="5400000">
          <a:off x="1071748" y="1971225"/>
          <a:ext cx="98053" cy="98053"/>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0AF1B6-C33E-433B-AD79-DE435B62D85C}">
      <dsp:nvSpPr>
        <dsp:cNvPr id="0" name=""/>
        <dsp:cNvSpPr/>
      </dsp:nvSpPr>
      <dsp:spPr bwMode="white">
        <a:xfrm>
          <a:off x="166" y="2118305"/>
          <a:ext cx="2241217" cy="560304"/>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IN" altLang="en-US" sz="1600" kern="1200">
              <a:sym typeface="+mn-ea"/>
            </a:rPr>
            <a:t>Classification / Clustering</a:t>
          </a:r>
          <a:endParaRPr lang="en-IN" altLang="en-US" sz="1600" kern="1200"/>
        </a:p>
      </dsp:txBody>
      <dsp:txXfrm>
        <a:off x="16577" y="2134716"/>
        <a:ext cx="2208395" cy="527482"/>
      </dsp:txXfrm>
    </dsp:sp>
    <dsp:sp modelId="{CBBB2A73-D5B5-45D0-9971-D12CDE9AB11C}">
      <dsp:nvSpPr>
        <dsp:cNvPr id="0" name=""/>
        <dsp:cNvSpPr/>
      </dsp:nvSpPr>
      <dsp:spPr>
        <a:xfrm rot="5400000">
          <a:off x="1071748" y="2727636"/>
          <a:ext cx="98053" cy="98053"/>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430678-3F58-43BE-9E25-19B8B51FE06A}">
      <dsp:nvSpPr>
        <dsp:cNvPr id="0" name=""/>
        <dsp:cNvSpPr/>
      </dsp:nvSpPr>
      <dsp:spPr bwMode="white">
        <a:xfrm>
          <a:off x="166" y="2874716"/>
          <a:ext cx="2241217" cy="560304"/>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sz="1600" kern="1200">
              <a:sym typeface="+mn-ea"/>
            </a:rPr>
            <a:t>P</a:t>
          </a:r>
          <a:r>
            <a:rPr lang="en-IN" altLang="en-US" sz="1600" kern="1200">
              <a:sym typeface="+mn-ea"/>
            </a:rPr>
            <a:t>rediction / Forcast</a:t>
          </a:r>
          <a:endParaRPr lang="en-IN" altLang="en-US" sz="1600" kern="1200"/>
        </a:p>
      </dsp:txBody>
      <dsp:txXfrm>
        <a:off x="16577" y="2891127"/>
        <a:ext cx="2208395" cy="5274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rSet qsTypeId="urn:microsoft.com/office/officeart/2005/8/quickstyle/simple5"/>
        </dgm:pt>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7/19/2025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7/19/2025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209791" y="4662572"/>
            <a:ext cx="3485072" cy="1026544"/>
          </a:xfrm>
        </p:spPr>
        <p:txBody>
          <a:bodyPr>
            <a:normAutofit/>
          </a:bodyPr>
          <a:lstStyle/>
          <a:p>
            <a:pPr algn="l"/>
            <a:r>
              <a:rPr lang="en-US" dirty="0"/>
              <a:t>Presenter: Sneha kumari</a:t>
            </a:r>
            <a:endParaRPr lang="en-US" sz="2300" dirty="0"/>
          </a:p>
        </p:txBody>
      </p:sp>
      <p:sp>
        <p:nvSpPr>
          <p:cNvPr id="4" name="제목 6">
            <a:extLst>
              <a:ext uri="{FF2B5EF4-FFF2-40B4-BE49-F238E27FC236}">
                <a16:creationId xmlns:a16="http://schemas.microsoft.com/office/drawing/2014/main" id="{87BE4BE5-3EAD-8542-D3CD-FE9D3770A2F6}"/>
              </a:ext>
            </a:extLst>
          </p:cNvPr>
          <p:cNvSpPr>
            <a:spLocks noGrp="1"/>
          </p:cNvSpPr>
          <p:nvPr>
            <p:ph type="ctrTitle"/>
          </p:nvPr>
        </p:nvSpPr>
        <p:spPr>
          <a:xfrm>
            <a:off x="7097307" y="1317348"/>
            <a:ext cx="4100418" cy="3155450"/>
          </a:xfrm>
        </p:spPr>
        <p:txBody>
          <a:bodyPr>
            <a:normAutofit fontScale="90000"/>
          </a:bodyPr>
          <a:lstStyle/>
          <a:p>
            <a:r>
              <a:rPr lang="en-IN" altLang="ko-KR" b="1" dirty="0"/>
              <a:t>CRIME ANALYSIS AND </a:t>
            </a:r>
            <a:br>
              <a:rPr lang="en-IN" altLang="ko-KR" b="1" dirty="0"/>
            </a:br>
            <a:r>
              <a:rPr lang="en-IN" altLang="ko-KR" b="1" dirty="0"/>
              <a:t>PREDICTION</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shot (689)">
            <a:extLst>
              <a:ext uri="{FF2B5EF4-FFF2-40B4-BE49-F238E27FC236}">
                <a16:creationId xmlns:a16="http://schemas.microsoft.com/office/drawing/2014/main" id="{27A0040A-324D-5069-5BF5-187803A3E31B}"/>
              </a:ext>
            </a:extLst>
          </p:cNvPr>
          <p:cNvPicPr>
            <a:picLocks noChangeAspect="1"/>
          </p:cNvPicPr>
          <p:nvPr/>
        </p:nvPicPr>
        <p:blipFill>
          <a:blip r:embed="rId2"/>
          <a:srcRect l="19422" t="30118" r="10877" b="25959"/>
          <a:stretch>
            <a:fillRect/>
          </a:stretch>
        </p:blipFill>
        <p:spPr>
          <a:xfrm>
            <a:off x="87630" y="88900"/>
            <a:ext cx="5829300" cy="2613025"/>
          </a:xfrm>
          <a:prstGeom prst="rect">
            <a:avLst/>
          </a:prstGeom>
        </p:spPr>
      </p:pic>
      <p:pic>
        <p:nvPicPr>
          <p:cNvPr id="3" name="Content Placeholder 3" descr="Screenshot (691)">
            <a:extLst>
              <a:ext uri="{FF2B5EF4-FFF2-40B4-BE49-F238E27FC236}">
                <a16:creationId xmlns:a16="http://schemas.microsoft.com/office/drawing/2014/main" id="{BD635BF8-566E-B474-B2D0-9BAC30111FF0}"/>
              </a:ext>
            </a:extLst>
          </p:cNvPr>
          <p:cNvPicPr>
            <a:picLocks noChangeAspect="1"/>
          </p:cNvPicPr>
          <p:nvPr/>
        </p:nvPicPr>
        <p:blipFill>
          <a:blip r:embed="rId3"/>
          <a:srcRect l="16713" t="27010" r="26523" b="14738"/>
          <a:stretch>
            <a:fillRect/>
          </a:stretch>
        </p:blipFill>
        <p:spPr>
          <a:xfrm>
            <a:off x="6212840" y="160655"/>
            <a:ext cx="5725795" cy="2540635"/>
          </a:xfrm>
          <a:prstGeom prst="rect">
            <a:avLst/>
          </a:prstGeom>
        </p:spPr>
      </p:pic>
      <p:pic>
        <p:nvPicPr>
          <p:cNvPr id="4" name="Picture 29" descr="Screenshot (696)">
            <a:extLst>
              <a:ext uri="{FF2B5EF4-FFF2-40B4-BE49-F238E27FC236}">
                <a16:creationId xmlns:a16="http://schemas.microsoft.com/office/drawing/2014/main" id="{F1D86EDF-E81B-095E-BE05-732017965BD7}"/>
              </a:ext>
            </a:extLst>
          </p:cNvPr>
          <p:cNvPicPr>
            <a:picLocks noChangeAspect="1"/>
          </p:cNvPicPr>
          <p:nvPr/>
        </p:nvPicPr>
        <p:blipFill>
          <a:blip r:embed="rId4"/>
          <a:srcRect l="14932" t="35561" r="63108" b="48380"/>
          <a:stretch>
            <a:fillRect/>
          </a:stretch>
        </p:blipFill>
        <p:spPr>
          <a:xfrm>
            <a:off x="3028950" y="3199765"/>
            <a:ext cx="5807075" cy="3010535"/>
          </a:xfrm>
          <a:prstGeom prst="rect">
            <a:avLst/>
          </a:prstGeom>
        </p:spPr>
      </p:pic>
      <p:sp>
        <p:nvSpPr>
          <p:cNvPr id="5" name="Text Box 11">
            <a:extLst>
              <a:ext uri="{FF2B5EF4-FFF2-40B4-BE49-F238E27FC236}">
                <a16:creationId xmlns:a16="http://schemas.microsoft.com/office/drawing/2014/main" id="{494181BB-C312-9F08-859F-A9DEEA2302FB}"/>
              </a:ext>
            </a:extLst>
          </p:cNvPr>
          <p:cNvSpPr txBox="1"/>
          <p:nvPr/>
        </p:nvSpPr>
        <p:spPr>
          <a:xfrm>
            <a:off x="4487227" y="6338808"/>
            <a:ext cx="4588510" cy="369332"/>
          </a:xfrm>
          <a:prstGeom prst="rect">
            <a:avLst/>
          </a:prstGeom>
          <a:noFill/>
        </p:spPr>
        <p:txBody>
          <a:bodyPr wrap="square" rtlCol="0">
            <a:spAutoFit/>
          </a:bodyPr>
          <a:lstStyle/>
          <a:p>
            <a:r>
              <a:rPr lang="en-IN" altLang="en-US" dirty="0"/>
              <a:t>VERIFICATION TABLE</a:t>
            </a:r>
          </a:p>
        </p:txBody>
      </p:sp>
      <p:sp>
        <p:nvSpPr>
          <p:cNvPr id="6" name="Text Box 10">
            <a:extLst>
              <a:ext uri="{FF2B5EF4-FFF2-40B4-BE49-F238E27FC236}">
                <a16:creationId xmlns:a16="http://schemas.microsoft.com/office/drawing/2014/main" id="{9AE7ACA8-BF2E-2C4D-EA04-6A74F06C6850}"/>
              </a:ext>
            </a:extLst>
          </p:cNvPr>
          <p:cNvSpPr txBox="1"/>
          <p:nvPr/>
        </p:nvSpPr>
        <p:spPr>
          <a:xfrm>
            <a:off x="6852285" y="2800985"/>
            <a:ext cx="3951605" cy="646331"/>
          </a:xfrm>
          <a:prstGeom prst="rect">
            <a:avLst/>
          </a:prstGeom>
          <a:noFill/>
        </p:spPr>
        <p:txBody>
          <a:bodyPr wrap="square" rtlCol="0">
            <a:spAutoFit/>
          </a:bodyPr>
          <a:lstStyle/>
          <a:p>
            <a:r>
              <a:rPr lang="en-IN" altLang="en-US" b="1" dirty="0"/>
              <a:t>PROPHET TIME SERIES FORCASTING</a:t>
            </a:r>
          </a:p>
        </p:txBody>
      </p:sp>
      <p:sp>
        <p:nvSpPr>
          <p:cNvPr id="7" name="Text Box 9">
            <a:extLst>
              <a:ext uri="{FF2B5EF4-FFF2-40B4-BE49-F238E27FC236}">
                <a16:creationId xmlns:a16="http://schemas.microsoft.com/office/drawing/2014/main" id="{C813CB72-55CD-52E6-7026-A69C79365813}"/>
              </a:ext>
            </a:extLst>
          </p:cNvPr>
          <p:cNvSpPr txBox="1"/>
          <p:nvPr/>
        </p:nvSpPr>
        <p:spPr>
          <a:xfrm>
            <a:off x="731520" y="2800985"/>
            <a:ext cx="3038475" cy="369332"/>
          </a:xfrm>
          <a:prstGeom prst="rect">
            <a:avLst/>
          </a:prstGeom>
          <a:noFill/>
        </p:spPr>
        <p:txBody>
          <a:bodyPr wrap="square" rtlCol="0">
            <a:spAutoFit/>
          </a:bodyPr>
          <a:lstStyle/>
          <a:p>
            <a:r>
              <a:rPr lang="en-IN" altLang="en-US" b="1" dirty="0"/>
              <a:t>SARIMAX FORCASTING</a:t>
            </a:r>
          </a:p>
        </p:txBody>
      </p:sp>
    </p:spTree>
    <p:extLst>
      <p:ext uri="{BB962C8B-B14F-4D97-AF65-F5344CB8AC3E}">
        <p14:creationId xmlns:p14="http://schemas.microsoft.com/office/powerpoint/2010/main" val="318889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2" descr="Screenshot (692)">
            <a:extLst>
              <a:ext uri="{FF2B5EF4-FFF2-40B4-BE49-F238E27FC236}">
                <a16:creationId xmlns:a16="http://schemas.microsoft.com/office/drawing/2014/main" id="{A8CB359C-6281-76EB-2F53-8F6ED4CCDA11}"/>
              </a:ext>
            </a:extLst>
          </p:cNvPr>
          <p:cNvPicPr>
            <a:picLocks noChangeAspect="1"/>
          </p:cNvPicPr>
          <p:nvPr/>
        </p:nvPicPr>
        <p:blipFill>
          <a:blip r:embed="rId2"/>
          <a:srcRect l="20630" t="23952" r="14538" b="19046"/>
          <a:stretch>
            <a:fillRect/>
          </a:stretch>
        </p:blipFill>
        <p:spPr>
          <a:xfrm>
            <a:off x="1243965" y="532765"/>
            <a:ext cx="9082405" cy="5109845"/>
          </a:xfrm>
          <a:prstGeom prst="rect">
            <a:avLst/>
          </a:prstGeom>
        </p:spPr>
      </p:pic>
      <p:sp>
        <p:nvSpPr>
          <p:cNvPr id="3" name="Text Box 8">
            <a:extLst>
              <a:ext uri="{FF2B5EF4-FFF2-40B4-BE49-F238E27FC236}">
                <a16:creationId xmlns:a16="http://schemas.microsoft.com/office/drawing/2014/main" id="{57D1588E-B520-CFD4-4853-A1D506BF230A}"/>
              </a:ext>
            </a:extLst>
          </p:cNvPr>
          <p:cNvSpPr txBox="1"/>
          <p:nvPr/>
        </p:nvSpPr>
        <p:spPr>
          <a:xfrm>
            <a:off x="832485" y="5956935"/>
            <a:ext cx="10901680" cy="460375"/>
          </a:xfrm>
          <a:prstGeom prst="rect">
            <a:avLst/>
          </a:prstGeom>
          <a:noFill/>
        </p:spPr>
        <p:txBody>
          <a:bodyPr wrap="square" rtlCol="0">
            <a:spAutoFit/>
          </a:bodyPr>
          <a:lstStyle/>
          <a:p>
            <a:r>
              <a:rPr lang="en-IN" altLang="en-US" sz="2400" b="1" dirty="0"/>
              <a:t>Differences between the original and the predictive model plotted in graphical manner</a:t>
            </a:r>
          </a:p>
        </p:txBody>
      </p:sp>
    </p:spTree>
    <p:extLst>
      <p:ext uri="{BB962C8B-B14F-4D97-AF65-F5344CB8AC3E}">
        <p14:creationId xmlns:p14="http://schemas.microsoft.com/office/powerpoint/2010/main" val="301850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4">
            <a:extLst>
              <a:ext uri="{FF2B5EF4-FFF2-40B4-BE49-F238E27FC236}">
                <a16:creationId xmlns:a16="http://schemas.microsoft.com/office/drawing/2014/main" id="{5E75618D-E12A-7317-2E11-5C11C00C3E38}"/>
              </a:ext>
            </a:extLst>
          </p:cNvPr>
          <p:cNvSpPr txBox="1">
            <a:spLocks/>
          </p:cNvSpPr>
          <p:nvPr/>
        </p:nvSpPr>
        <p:spPr>
          <a:xfrm>
            <a:off x="-813702" y="138932"/>
            <a:ext cx="7978775" cy="100584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sz="4800"/>
              <a:t>07</a:t>
            </a:r>
            <a:br>
              <a:rPr lang="en-IN" altLang="ko-KR" sz="4800"/>
            </a:br>
            <a:r>
              <a:rPr lang="en-IN" altLang="ko-KR" sz="4800"/>
              <a:t>Classification</a:t>
            </a:r>
            <a:endParaRPr lang="en-IN" altLang="ko-KR" sz="4000" dirty="0"/>
          </a:p>
        </p:txBody>
      </p:sp>
      <p:pic>
        <p:nvPicPr>
          <p:cNvPr id="3" name="Picture 2" descr="Screenshot 2020-12-03 01.52.40">
            <a:extLst>
              <a:ext uri="{FF2B5EF4-FFF2-40B4-BE49-F238E27FC236}">
                <a16:creationId xmlns:a16="http://schemas.microsoft.com/office/drawing/2014/main" id="{BEFD91A6-21CC-9971-E4B8-497B3AD380D9}"/>
              </a:ext>
            </a:extLst>
          </p:cNvPr>
          <p:cNvPicPr>
            <a:picLocks noChangeAspect="1"/>
          </p:cNvPicPr>
          <p:nvPr/>
        </p:nvPicPr>
        <p:blipFill>
          <a:blip r:embed="rId2"/>
          <a:srcRect l="22241" t="31975" r="26124" b="15219"/>
          <a:stretch>
            <a:fillRect/>
          </a:stretch>
        </p:blipFill>
        <p:spPr>
          <a:xfrm>
            <a:off x="236220" y="2642235"/>
            <a:ext cx="5653405" cy="4012565"/>
          </a:xfrm>
          <a:prstGeom prst="rect">
            <a:avLst/>
          </a:prstGeom>
        </p:spPr>
      </p:pic>
      <p:sp>
        <p:nvSpPr>
          <p:cNvPr id="4" name="Text Box 1">
            <a:extLst>
              <a:ext uri="{FF2B5EF4-FFF2-40B4-BE49-F238E27FC236}">
                <a16:creationId xmlns:a16="http://schemas.microsoft.com/office/drawing/2014/main" id="{605FA109-FB5D-A316-18B4-7DECBBD4F3AB}"/>
              </a:ext>
            </a:extLst>
          </p:cNvPr>
          <p:cNvSpPr txBox="1"/>
          <p:nvPr/>
        </p:nvSpPr>
        <p:spPr>
          <a:xfrm>
            <a:off x="6302377" y="941103"/>
            <a:ext cx="5734050" cy="5355312"/>
          </a:xfrm>
          <a:prstGeom prst="rect">
            <a:avLst/>
          </a:prstGeom>
          <a:noFill/>
        </p:spPr>
        <p:txBody>
          <a:bodyPr wrap="square" rtlCol="0">
            <a:spAutoFit/>
          </a:bodyPr>
          <a:lstStyle/>
          <a:p>
            <a:pPr marR="0" indent="0" defTabSz="914400" fontAlgn="base">
              <a:lnSpc>
                <a:spcPct val="200000"/>
              </a:lnSpc>
              <a:spcBef>
                <a:spcPct val="0"/>
              </a:spcBef>
              <a:spcAft>
                <a:spcPct val="0"/>
              </a:spcAft>
              <a:buClrTx/>
              <a:buSzTx/>
              <a:buFont typeface="+mj-lt"/>
              <a:buNone/>
            </a:pPr>
            <a:r>
              <a:rPr kumimoji="1" lang="en-IN" altLang="en-US" b="1" dirty="0">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Classification refers to a predictive modeling</a:t>
            </a:r>
          </a:p>
          <a:p>
            <a:pPr marR="0" indent="0" defTabSz="914400" fontAlgn="base">
              <a:lnSpc>
                <a:spcPct val="200000"/>
              </a:lnSpc>
              <a:spcBef>
                <a:spcPct val="0"/>
              </a:spcBef>
              <a:spcAft>
                <a:spcPct val="0"/>
              </a:spcAft>
              <a:buClrTx/>
              <a:buSzTx/>
              <a:buFont typeface="+mj-lt"/>
              <a:buNone/>
            </a:pPr>
            <a:r>
              <a:rPr kumimoji="1" lang="en-IN" altLang="en-US" b="1" dirty="0">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problem where a class label is predicted for a given example of input data.</a:t>
            </a:r>
          </a:p>
          <a:p>
            <a:pPr marL="342900" marR="0" indent="-342900" defTabSz="914400" fontAlgn="base">
              <a:lnSpc>
                <a:spcPct val="200000"/>
              </a:lnSpc>
              <a:spcBef>
                <a:spcPct val="0"/>
              </a:spcBef>
              <a:spcAft>
                <a:spcPct val="0"/>
              </a:spcAft>
              <a:buClrTx/>
              <a:buSzTx/>
              <a:buFont typeface="Arial" panose="020B0604020202020204" pitchFamily="34" charset="0"/>
              <a:buChar char="•"/>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In this project, we have used Rnadom Forest</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Classification algorithm which operate by</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constructing a multitude of decision trees at training</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time and outputting the class that is the mode of the</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classes or mean/average prediction of the individual</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effectLst>
                  <a:outerShdw blurRad="38100" dist="19050" dir="2700000" algn="tl" rotWithShape="0">
                    <a:schemeClr val="dk1">
                      <a:alpha val="40000"/>
                    </a:schemeClr>
                  </a:outerShdw>
                </a:effectLst>
                <a:ea typeface="MS UI Gothic" panose="020B0600070205080204" charset="-128"/>
                <a:cs typeface="+mn-lt"/>
              </a:rPr>
              <a:t>trees and have got an accuracy of 58.38%.</a:t>
            </a:r>
            <a:endParaRPr kumimoji="1" lang="en-IN" altLang="en-US" b="1" dirty="0">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a:p>
            <a:endParaRPr kumimoji="1" lang="en-IN" altLang="en-US" b="1" dirty="0">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p:txBody>
      </p:sp>
    </p:spTree>
    <p:extLst>
      <p:ext uri="{BB962C8B-B14F-4D97-AF65-F5344CB8AC3E}">
        <p14:creationId xmlns:p14="http://schemas.microsoft.com/office/powerpoint/2010/main" val="226804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2" presetClass="entr" presetSubtype="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4">
            <a:extLst>
              <a:ext uri="{FF2B5EF4-FFF2-40B4-BE49-F238E27FC236}">
                <a16:creationId xmlns:a16="http://schemas.microsoft.com/office/drawing/2014/main" id="{A088FBB6-FAAA-3AA4-2F3D-17FB83F83B88}"/>
              </a:ext>
            </a:extLst>
          </p:cNvPr>
          <p:cNvSpPr txBox="1">
            <a:spLocks/>
          </p:cNvSpPr>
          <p:nvPr/>
        </p:nvSpPr>
        <p:spPr>
          <a:xfrm>
            <a:off x="309245" y="395605"/>
            <a:ext cx="3695065" cy="100584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sz="4800"/>
              <a:t>08</a:t>
            </a:r>
            <a:br>
              <a:rPr lang="en-IN" altLang="ko-KR" sz="4800"/>
            </a:br>
            <a:r>
              <a:rPr lang="en-IN" altLang="ko-KR" sz="4800"/>
              <a:t>Clustering</a:t>
            </a:r>
            <a:endParaRPr lang="en-IN" altLang="ko-KR" sz="4000" dirty="0"/>
          </a:p>
        </p:txBody>
      </p:sp>
      <p:pic>
        <p:nvPicPr>
          <p:cNvPr id="3" name="Picture 2" descr="Screenshot 2020-12-03 09.38.13">
            <a:extLst>
              <a:ext uri="{FF2B5EF4-FFF2-40B4-BE49-F238E27FC236}">
                <a16:creationId xmlns:a16="http://schemas.microsoft.com/office/drawing/2014/main" id="{EB305026-DCD0-F4AB-9D96-5E9596B77F96}"/>
              </a:ext>
            </a:extLst>
          </p:cNvPr>
          <p:cNvPicPr>
            <a:picLocks noChangeAspect="1"/>
          </p:cNvPicPr>
          <p:nvPr/>
        </p:nvPicPr>
        <p:blipFill>
          <a:blip r:embed="rId2"/>
          <a:srcRect l="27767" t="62301" r="51547" b="11405"/>
          <a:stretch>
            <a:fillRect/>
          </a:stretch>
        </p:blipFill>
        <p:spPr>
          <a:xfrm>
            <a:off x="1298040" y="2295726"/>
            <a:ext cx="3182620" cy="2667635"/>
          </a:xfrm>
          <a:prstGeom prst="rect">
            <a:avLst/>
          </a:prstGeom>
        </p:spPr>
      </p:pic>
      <p:sp>
        <p:nvSpPr>
          <p:cNvPr id="4" name="Text Box 5">
            <a:extLst>
              <a:ext uri="{FF2B5EF4-FFF2-40B4-BE49-F238E27FC236}">
                <a16:creationId xmlns:a16="http://schemas.microsoft.com/office/drawing/2014/main" id="{761ABB94-6EEE-9992-FDC8-B320ED63ED38}"/>
              </a:ext>
            </a:extLst>
          </p:cNvPr>
          <p:cNvSpPr txBox="1"/>
          <p:nvPr/>
        </p:nvSpPr>
        <p:spPr>
          <a:xfrm>
            <a:off x="5172075" y="85725"/>
            <a:ext cx="6902450" cy="3970318"/>
          </a:xfrm>
          <a:prstGeom prst="rect">
            <a:avLst/>
          </a:prstGeom>
          <a:noFill/>
        </p:spPr>
        <p:txBody>
          <a:bodyPr wrap="square" rtlCol="0">
            <a:spAutoFit/>
          </a:bodyPr>
          <a:lstStyle/>
          <a:p>
            <a:r>
              <a:rPr lang="en-IN" altLang="en-US" dirty="0"/>
              <a:t>C</a:t>
            </a:r>
            <a:r>
              <a:rPr lang="en-US" dirty="0"/>
              <a:t>lustering, is an unsupervised machine learning task. It involves</a:t>
            </a:r>
          </a:p>
          <a:p>
            <a:r>
              <a:rPr lang="en-US" dirty="0"/>
              <a:t>automatically discovering natural grouping in data.</a:t>
            </a:r>
          </a:p>
          <a:p>
            <a:endParaRPr lang="en-US" dirty="0"/>
          </a:p>
          <a:p>
            <a:pPr marL="342900" indent="-342900">
              <a:buFont typeface="Arial" panose="020B0604020202020204" pitchFamily="34" charset="0"/>
              <a:buChar char="•"/>
            </a:pPr>
            <a:r>
              <a:rPr lang="en-IN" altLang="en-US" dirty="0"/>
              <a:t>In this model we have used K-Means Clustering technique </a:t>
            </a:r>
            <a:r>
              <a:rPr lang="en-IN" altLang="en-US" dirty="0" err="1"/>
              <a:t>thataims</a:t>
            </a:r>
            <a:r>
              <a:rPr lang="en-IN" altLang="en-US" dirty="0"/>
              <a:t> to partition n observations into k clusters in which each</a:t>
            </a:r>
          </a:p>
          <a:p>
            <a:pPr indent="0">
              <a:buFont typeface="Arial" panose="020B0604020202020204" pitchFamily="34" charset="0"/>
              <a:buNone/>
            </a:pPr>
            <a:r>
              <a:rPr lang="en-IN" altLang="en-US" dirty="0"/>
              <a:t>observation belongs to the cluster with the nearest mean (cluster </a:t>
            </a:r>
            <a:r>
              <a:rPr lang="en-IN" altLang="en-US" dirty="0" err="1"/>
              <a:t>centers</a:t>
            </a:r>
            <a:r>
              <a:rPr lang="en-IN" altLang="en-US" dirty="0"/>
              <a:t> or cluster centroid), serving as a prototype of the cluster.</a:t>
            </a:r>
          </a:p>
          <a:p>
            <a:pPr indent="0">
              <a:buFont typeface="Arial" panose="020B0604020202020204" pitchFamily="34" charset="0"/>
              <a:buNone/>
            </a:pPr>
            <a:endParaRPr lang="en-IN" altLang="en-US" dirty="0"/>
          </a:p>
          <a:p>
            <a:pPr marL="342900" indent="-342900">
              <a:buFont typeface="Arial" panose="020B0604020202020204" pitchFamily="34" charset="0"/>
              <a:buChar char="•"/>
            </a:pPr>
            <a:r>
              <a:rPr lang="en-IN" altLang="en-US" dirty="0"/>
              <a:t>We have chosen Elbow method to determine number of</a:t>
            </a:r>
          </a:p>
          <a:p>
            <a:pPr indent="0">
              <a:buFont typeface="Arial" panose="020B0604020202020204" pitchFamily="34" charset="0"/>
              <a:buNone/>
            </a:pPr>
            <a:r>
              <a:rPr lang="en-IN" altLang="en-US" dirty="0"/>
              <a:t>clusters in the dataset.</a:t>
            </a:r>
          </a:p>
          <a:p>
            <a:pPr marL="342900" indent="-342900">
              <a:buFont typeface="Arial" panose="020B0604020202020204" pitchFamily="34" charset="0"/>
              <a:buChar char="•"/>
            </a:pPr>
            <a:r>
              <a:rPr lang="en-IN" altLang="en-US" dirty="0"/>
              <a:t>Also we have done </a:t>
            </a:r>
            <a:r>
              <a:rPr lang="en-IN" altLang="en-US" dirty="0" err="1"/>
              <a:t>vizualization</a:t>
            </a:r>
            <a:r>
              <a:rPr lang="en-IN" altLang="en-US" dirty="0"/>
              <a:t> of clustered data and </a:t>
            </a:r>
            <a:r>
              <a:rPr lang="en-IN" altLang="en-US" dirty="0" err="1"/>
              <a:t>silhoutte</a:t>
            </a:r>
            <a:r>
              <a:rPr lang="en-IN" altLang="en-US" dirty="0"/>
              <a:t> plot for various clusters and displayed Crime </a:t>
            </a:r>
            <a:r>
              <a:rPr lang="en-IN" altLang="en-US" dirty="0" err="1"/>
              <a:t>neighborhoods</a:t>
            </a:r>
            <a:endParaRPr lang="en-IN" altLang="en-US" dirty="0"/>
          </a:p>
          <a:p>
            <a:pPr indent="0">
              <a:buFont typeface="Arial" panose="020B0604020202020204" pitchFamily="34" charset="0"/>
              <a:buNone/>
            </a:pPr>
            <a:r>
              <a:rPr lang="en-IN" altLang="en-US" dirty="0"/>
              <a:t> by K-Means.</a:t>
            </a:r>
          </a:p>
          <a:p>
            <a:pPr marL="342900" indent="-342900">
              <a:buFont typeface="Arial" panose="020B0604020202020204" pitchFamily="34" charset="0"/>
              <a:buChar char="•"/>
            </a:pPr>
            <a:endParaRPr lang="en-US" dirty="0"/>
          </a:p>
        </p:txBody>
      </p:sp>
      <p:pic>
        <p:nvPicPr>
          <p:cNvPr id="5" name="Picture 4" descr="Screenshot 2020-12-03 09.42.29">
            <a:extLst>
              <a:ext uri="{FF2B5EF4-FFF2-40B4-BE49-F238E27FC236}">
                <a16:creationId xmlns:a16="http://schemas.microsoft.com/office/drawing/2014/main" id="{DEC2D210-1FAF-2C5B-F842-D89DA8058F63}"/>
              </a:ext>
            </a:extLst>
          </p:cNvPr>
          <p:cNvPicPr>
            <a:picLocks noChangeAspect="1"/>
          </p:cNvPicPr>
          <p:nvPr/>
        </p:nvPicPr>
        <p:blipFill>
          <a:blip r:embed="rId3"/>
          <a:srcRect l="27298" t="52121" r="38340" b="7363"/>
          <a:stretch>
            <a:fillRect/>
          </a:stretch>
        </p:blipFill>
        <p:spPr>
          <a:xfrm>
            <a:off x="5172075" y="4133850"/>
            <a:ext cx="5634355" cy="2667635"/>
          </a:xfrm>
          <a:prstGeom prst="rect">
            <a:avLst/>
          </a:prstGeom>
        </p:spPr>
      </p:pic>
    </p:spTree>
    <p:extLst>
      <p:ext uri="{BB962C8B-B14F-4D97-AF65-F5344CB8AC3E}">
        <p14:creationId xmlns:p14="http://schemas.microsoft.com/office/powerpoint/2010/main" val="94396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2" presetClass="entr" presetSubtype="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left)">
                                      <p:cBhvr>
                                        <p:cTn id="14" dur="500"/>
                                        <p:tgtEl>
                                          <p:spTgt spid="4"/>
                                        </p:tgtEl>
                                      </p:cBhvr>
                                    </p:animEffec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Screenshot 2020-12-03 09.58.48">
            <a:extLst>
              <a:ext uri="{FF2B5EF4-FFF2-40B4-BE49-F238E27FC236}">
                <a16:creationId xmlns:a16="http://schemas.microsoft.com/office/drawing/2014/main" id="{190B87DC-50BD-222D-9694-B8AC6BB70BB3}"/>
              </a:ext>
            </a:extLst>
          </p:cNvPr>
          <p:cNvPicPr>
            <a:picLocks noChangeAspect="1"/>
          </p:cNvPicPr>
          <p:nvPr/>
        </p:nvPicPr>
        <p:blipFill>
          <a:blip r:embed="rId2"/>
          <a:srcRect l="23662" t="24615" r="25546" b="5005"/>
          <a:stretch>
            <a:fillRect/>
          </a:stretch>
        </p:blipFill>
        <p:spPr>
          <a:xfrm>
            <a:off x="88900" y="148590"/>
            <a:ext cx="6777990" cy="4838700"/>
          </a:xfrm>
          <a:prstGeom prst="rect">
            <a:avLst/>
          </a:prstGeom>
        </p:spPr>
      </p:pic>
      <p:pic>
        <p:nvPicPr>
          <p:cNvPr id="3" name="Picture 2" descr="Screenshot 2020-12-03 10.05.09">
            <a:extLst>
              <a:ext uri="{FF2B5EF4-FFF2-40B4-BE49-F238E27FC236}">
                <a16:creationId xmlns:a16="http://schemas.microsoft.com/office/drawing/2014/main" id="{A1521F30-A9EC-37F1-8805-028405D5DF30}"/>
              </a:ext>
            </a:extLst>
          </p:cNvPr>
          <p:cNvPicPr>
            <a:picLocks noChangeAspect="1"/>
          </p:cNvPicPr>
          <p:nvPr/>
        </p:nvPicPr>
        <p:blipFill>
          <a:blip r:embed="rId3"/>
          <a:srcRect l="14798" t="30438" r="30909" b="50314"/>
          <a:stretch>
            <a:fillRect/>
          </a:stretch>
        </p:blipFill>
        <p:spPr>
          <a:xfrm>
            <a:off x="7407275" y="300990"/>
            <a:ext cx="4512945" cy="1619885"/>
          </a:xfrm>
          <a:prstGeom prst="rect">
            <a:avLst/>
          </a:prstGeom>
        </p:spPr>
      </p:pic>
      <p:pic>
        <p:nvPicPr>
          <p:cNvPr id="4" name="Content Placeholder 9" descr="Screenshot 2020-12-03 10.11.20">
            <a:extLst>
              <a:ext uri="{FF2B5EF4-FFF2-40B4-BE49-F238E27FC236}">
                <a16:creationId xmlns:a16="http://schemas.microsoft.com/office/drawing/2014/main" id="{DF812D39-91B7-E701-3CD3-7BBE4DAA6B24}"/>
              </a:ext>
            </a:extLst>
          </p:cNvPr>
          <p:cNvPicPr>
            <a:picLocks noChangeAspect="1"/>
          </p:cNvPicPr>
          <p:nvPr/>
        </p:nvPicPr>
        <p:blipFill>
          <a:blip r:embed="rId4"/>
          <a:srcRect l="25685" t="45615" r="41455" b="19262"/>
          <a:stretch>
            <a:fillRect/>
          </a:stretch>
        </p:blipFill>
        <p:spPr>
          <a:xfrm>
            <a:off x="7407275" y="2692400"/>
            <a:ext cx="4513580" cy="2935605"/>
          </a:xfrm>
          <a:prstGeom prst="rect">
            <a:avLst/>
          </a:prstGeom>
        </p:spPr>
      </p:pic>
      <p:sp>
        <p:nvSpPr>
          <p:cNvPr id="5" name="Text Box 11">
            <a:extLst>
              <a:ext uri="{FF2B5EF4-FFF2-40B4-BE49-F238E27FC236}">
                <a16:creationId xmlns:a16="http://schemas.microsoft.com/office/drawing/2014/main" id="{9C6DFE45-1CF7-33FC-E5A6-08A5DFBED823}"/>
              </a:ext>
            </a:extLst>
          </p:cNvPr>
          <p:cNvSpPr txBox="1"/>
          <p:nvPr/>
        </p:nvSpPr>
        <p:spPr>
          <a:xfrm>
            <a:off x="88900" y="5231765"/>
            <a:ext cx="7028815" cy="923330"/>
          </a:xfrm>
          <a:prstGeom prst="rect">
            <a:avLst/>
          </a:prstGeom>
          <a:noFill/>
        </p:spPr>
        <p:txBody>
          <a:bodyPr wrap="square" rtlCol="0">
            <a:spAutoFit/>
          </a:bodyPr>
          <a:lstStyle/>
          <a:p>
            <a:r>
              <a:rPr lang="en-IN" altLang="en-US" dirty="0"/>
              <a:t>We have done the clustering twice one with PCA and one without PCA. Using PCA we have got good clusters and also running time</a:t>
            </a:r>
          </a:p>
          <a:p>
            <a:r>
              <a:rPr lang="en-IN" altLang="en-US" dirty="0"/>
              <a:t>was quite less.</a:t>
            </a:r>
          </a:p>
        </p:txBody>
      </p:sp>
      <p:sp>
        <p:nvSpPr>
          <p:cNvPr id="6" name="Text Box 13">
            <a:extLst>
              <a:ext uri="{FF2B5EF4-FFF2-40B4-BE49-F238E27FC236}">
                <a16:creationId xmlns:a16="http://schemas.microsoft.com/office/drawing/2014/main" id="{B64A6462-5434-2002-707A-9368F4E7E278}"/>
              </a:ext>
            </a:extLst>
          </p:cNvPr>
          <p:cNvSpPr txBox="1"/>
          <p:nvPr/>
        </p:nvSpPr>
        <p:spPr>
          <a:xfrm>
            <a:off x="7407275" y="2045335"/>
            <a:ext cx="4335145" cy="369332"/>
          </a:xfrm>
          <a:prstGeom prst="rect">
            <a:avLst/>
          </a:prstGeom>
          <a:noFill/>
        </p:spPr>
        <p:txBody>
          <a:bodyPr wrap="square" rtlCol="0">
            <a:spAutoFit/>
          </a:bodyPr>
          <a:lstStyle/>
          <a:p>
            <a:r>
              <a:rPr lang="en-IN" altLang="en-US" dirty="0"/>
              <a:t>Silhouette score of  different clusters</a:t>
            </a:r>
          </a:p>
        </p:txBody>
      </p:sp>
      <p:sp>
        <p:nvSpPr>
          <p:cNvPr id="7" name="Text Box 15">
            <a:extLst>
              <a:ext uri="{FF2B5EF4-FFF2-40B4-BE49-F238E27FC236}">
                <a16:creationId xmlns:a16="http://schemas.microsoft.com/office/drawing/2014/main" id="{DB06556E-C6AC-6331-BBA4-3C36C1252E8F}"/>
              </a:ext>
            </a:extLst>
          </p:cNvPr>
          <p:cNvSpPr txBox="1"/>
          <p:nvPr/>
        </p:nvSpPr>
        <p:spPr>
          <a:xfrm>
            <a:off x="6866890" y="5881370"/>
            <a:ext cx="5338445" cy="646331"/>
          </a:xfrm>
          <a:prstGeom prst="rect">
            <a:avLst/>
          </a:prstGeom>
          <a:noFill/>
        </p:spPr>
        <p:txBody>
          <a:bodyPr wrap="square" rtlCol="0">
            <a:spAutoFit/>
          </a:bodyPr>
          <a:lstStyle/>
          <a:p>
            <a:pPr algn="ctr"/>
            <a:r>
              <a:rPr lang="en-IN" altLang="en-US" dirty="0" err="1"/>
              <a:t>Neighborhoods</a:t>
            </a:r>
            <a:r>
              <a:rPr lang="en-IN" altLang="en-US" dirty="0"/>
              <a:t> where crime </a:t>
            </a:r>
            <a:r>
              <a:rPr lang="en-IN" altLang="en-US" dirty="0" err="1"/>
              <a:t>occured</a:t>
            </a:r>
            <a:r>
              <a:rPr lang="en-IN" altLang="en-US" dirty="0"/>
              <a:t> the</a:t>
            </a:r>
          </a:p>
          <a:p>
            <a:pPr algn="ctr"/>
            <a:r>
              <a:rPr lang="en-IN" altLang="en-US" dirty="0"/>
              <a:t>most in consecutive three years</a:t>
            </a:r>
          </a:p>
        </p:txBody>
      </p:sp>
    </p:spTree>
    <p:extLst>
      <p:ext uri="{BB962C8B-B14F-4D97-AF65-F5344CB8AC3E}">
        <p14:creationId xmlns:p14="http://schemas.microsoft.com/office/powerpoint/2010/main" val="272985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a:extLst>
              <a:ext uri="{FF2B5EF4-FFF2-40B4-BE49-F238E27FC236}">
                <a16:creationId xmlns:a16="http://schemas.microsoft.com/office/drawing/2014/main" id="{64BAFDEB-70C0-5C5D-64CC-5B31124D1D2B}"/>
              </a:ext>
            </a:extLst>
          </p:cNvPr>
          <p:cNvSpPr txBox="1"/>
          <p:nvPr/>
        </p:nvSpPr>
        <p:spPr>
          <a:xfrm>
            <a:off x="328930" y="227965"/>
            <a:ext cx="7852410" cy="1076325"/>
          </a:xfrm>
          <a:prstGeom prst="rect">
            <a:avLst/>
          </a:prstGeom>
          <a:noFill/>
        </p:spPr>
        <p:txBody>
          <a:bodyPr wrap="square" rtlCol="0">
            <a:spAutoFit/>
          </a:bodyPr>
          <a:lstStyle/>
          <a:p>
            <a:r>
              <a:rPr lang="en-IN" altLang="en-US" sz="3200" b="1" dirty="0">
                <a:latin typeface="+mj-lt"/>
                <a:cs typeface="+mj-lt"/>
              </a:rPr>
              <a:t>09</a:t>
            </a:r>
          </a:p>
          <a:p>
            <a:r>
              <a:rPr lang="en-IN" altLang="en-US" sz="3200" b="1" dirty="0">
                <a:latin typeface="+mj-lt"/>
                <a:cs typeface="+mj-lt"/>
              </a:rPr>
              <a:t>CRIME MAPPING</a:t>
            </a:r>
          </a:p>
        </p:txBody>
      </p:sp>
      <p:pic>
        <p:nvPicPr>
          <p:cNvPr id="3" name="Content Placeholder 7" descr="Screenshot 2020-12-03 10.11.33">
            <a:extLst>
              <a:ext uri="{FF2B5EF4-FFF2-40B4-BE49-F238E27FC236}">
                <a16:creationId xmlns:a16="http://schemas.microsoft.com/office/drawing/2014/main" id="{B4CC72EE-06D6-AB44-A942-88D1CFE9E5FE}"/>
              </a:ext>
            </a:extLst>
          </p:cNvPr>
          <p:cNvPicPr>
            <a:picLocks noChangeAspect="1"/>
          </p:cNvPicPr>
          <p:nvPr/>
        </p:nvPicPr>
        <p:blipFill>
          <a:blip r:embed="rId2"/>
          <a:srcRect l="26482" t="32613" r="34535" b="13585"/>
          <a:stretch>
            <a:fillRect/>
          </a:stretch>
        </p:blipFill>
        <p:spPr>
          <a:xfrm>
            <a:off x="5974715" y="2821305"/>
            <a:ext cx="5986145" cy="3240405"/>
          </a:xfrm>
          <a:prstGeom prst="rect">
            <a:avLst/>
          </a:prstGeom>
        </p:spPr>
      </p:pic>
      <p:pic>
        <p:nvPicPr>
          <p:cNvPr id="4" name="Content Placeholder 7" descr="Screenshot 2020-12-03 10.11.42">
            <a:extLst>
              <a:ext uri="{FF2B5EF4-FFF2-40B4-BE49-F238E27FC236}">
                <a16:creationId xmlns:a16="http://schemas.microsoft.com/office/drawing/2014/main" id="{1138B819-D8E2-9922-FC5A-8DA7AF601A06}"/>
              </a:ext>
            </a:extLst>
          </p:cNvPr>
          <p:cNvPicPr>
            <a:picLocks noChangeAspect="1"/>
          </p:cNvPicPr>
          <p:nvPr/>
        </p:nvPicPr>
        <p:blipFill>
          <a:blip r:embed="rId3"/>
          <a:srcRect l="25554" t="29345" r="39255" b="40274"/>
          <a:stretch>
            <a:fillRect/>
          </a:stretch>
        </p:blipFill>
        <p:spPr>
          <a:xfrm>
            <a:off x="328930" y="1216025"/>
            <a:ext cx="5390515" cy="2593975"/>
          </a:xfrm>
          <a:prstGeom prst="rect">
            <a:avLst/>
          </a:prstGeom>
        </p:spPr>
      </p:pic>
      <p:sp>
        <p:nvSpPr>
          <p:cNvPr id="5" name="Text Box 10">
            <a:extLst>
              <a:ext uri="{FF2B5EF4-FFF2-40B4-BE49-F238E27FC236}">
                <a16:creationId xmlns:a16="http://schemas.microsoft.com/office/drawing/2014/main" id="{D067B459-0595-80F4-C493-B04FAA68B750}"/>
              </a:ext>
            </a:extLst>
          </p:cNvPr>
          <p:cNvSpPr txBox="1"/>
          <p:nvPr/>
        </p:nvSpPr>
        <p:spPr>
          <a:xfrm>
            <a:off x="6459855" y="2169795"/>
            <a:ext cx="5015865" cy="369332"/>
          </a:xfrm>
          <a:prstGeom prst="rect">
            <a:avLst/>
          </a:prstGeom>
          <a:noFill/>
        </p:spPr>
        <p:txBody>
          <a:bodyPr wrap="square" rtlCol="0">
            <a:spAutoFit/>
          </a:bodyPr>
          <a:lstStyle/>
          <a:p>
            <a:pPr algn="ctr"/>
            <a:r>
              <a:rPr lang="en-IN" altLang="en-US" dirty="0"/>
              <a:t>Places of high-density of crime </a:t>
            </a:r>
          </a:p>
        </p:txBody>
      </p:sp>
      <p:sp>
        <p:nvSpPr>
          <p:cNvPr id="6" name="Text Box 13">
            <a:extLst>
              <a:ext uri="{FF2B5EF4-FFF2-40B4-BE49-F238E27FC236}">
                <a16:creationId xmlns:a16="http://schemas.microsoft.com/office/drawing/2014/main" id="{770FF3F7-8B42-5F75-23F7-6399FF982812}"/>
              </a:ext>
            </a:extLst>
          </p:cNvPr>
          <p:cNvSpPr txBox="1"/>
          <p:nvPr/>
        </p:nvSpPr>
        <p:spPr>
          <a:xfrm>
            <a:off x="431800" y="4202430"/>
            <a:ext cx="4335145" cy="646331"/>
          </a:xfrm>
          <a:prstGeom prst="rect">
            <a:avLst/>
          </a:prstGeom>
          <a:noFill/>
        </p:spPr>
        <p:txBody>
          <a:bodyPr wrap="square" rtlCol="0">
            <a:spAutoFit/>
          </a:bodyPr>
          <a:lstStyle/>
          <a:p>
            <a:pPr algn="ctr"/>
            <a:r>
              <a:rPr lang="en-IN" altLang="en-US" dirty="0"/>
              <a:t>Result after </a:t>
            </a:r>
            <a:r>
              <a:rPr lang="en-IN" altLang="en-US" dirty="0" err="1"/>
              <a:t>groupping</a:t>
            </a:r>
            <a:r>
              <a:rPr lang="en-IN" altLang="en-US" dirty="0"/>
              <a:t> </a:t>
            </a:r>
            <a:r>
              <a:rPr lang="en-IN" altLang="en-US" dirty="0" err="1"/>
              <a:t>Neighborhood</a:t>
            </a:r>
            <a:endParaRPr lang="en-IN" altLang="en-US" dirty="0"/>
          </a:p>
          <a:p>
            <a:pPr algn="ctr"/>
            <a:r>
              <a:rPr lang="en-IN" altLang="en-US" dirty="0"/>
              <a:t>with MCI</a:t>
            </a:r>
          </a:p>
        </p:txBody>
      </p:sp>
    </p:spTree>
    <p:extLst>
      <p:ext uri="{BB962C8B-B14F-4D97-AF65-F5344CB8AC3E}">
        <p14:creationId xmlns:p14="http://schemas.microsoft.com/office/powerpoint/2010/main" val="8766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86F598-635B-BA9C-3658-00795CD1DF7E}"/>
              </a:ext>
            </a:extLst>
          </p:cNvPr>
          <p:cNvSpPr txBox="1">
            <a:spLocks/>
          </p:cNvSpPr>
          <p:nvPr/>
        </p:nvSpPr>
        <p:spPr>
          <a:xfrm>
            <a:off x="609520" y="189434"/>
            <a:ext cx="10971373" cy="798753"/>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a:t>Conclusion and Future Work</a:t>
            </a:r>
            <a:endParaRPr lang="en-IN" altLang="ko-KR" dirty="0"/>
          </a:p>
        </p:txBody>
      </p:sp>
      <p:sp>
        <p:nvSpPr>
          <p:cNvPr id="3" name="Text Box 4">
            <a:extLst>
              <a:ext uri="{FF2B5EF4-FFF2-40B4-BE49-F238E27FC236}">
                <a16:creationId xmlns:a16="http://schemas.microsoft.com/office/drawing/2014/main" id="{59C0046C-DFE4-8211-EFF2-470721D9D541}"/>
              </a:ext>
            </a:extLst>
          </p:cNvPr>
          <p:cNvSpPr txBox="1"/>
          <p:nvPr/>
        </p:nvSpPr>
        <p:spPr>
          <a:xfrm>
            <a:off x="100965" y="1452880"/>
            <a:ext cx="12042775" cy="4247317"/>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lstStyle/>
          <a:p>
            <a:r>
              <a:rPr lang="en-US" b="1" i="1" dirty="0"/>
              <a:t>The spatial analysis of crime in the city of Toronto demonstrates interesting relationships between police-reported </a:t>
            </a:r>
          </a:p>
          <a:p>
            <a:r>
              <a:rPr lang="en-US" b="1" i="1" dirty="0"/>
              <a:t>crime and </a:t>
            </a:r>
            <a:r>
              <a:rPr lang="en-US" b="1" i="1" dirty="0" err="1"/>
              <a:t>neighbourhoods</a:t>
            </a:r>
            <a:r>
              <a:rPr lang="en-US" b="1" i="1" dirty="0"/>
              <a:t> associated with them. Outcomes of this analysis have shown how certain </a:t>
            </a:r>
            <a:r>
              <a:rPr lang="en-US" b="1" i="1" dirty="0" err="1"/>
              <a:t>neighbourhood</a:t>
            </a:r>
            <a:r>
              <a:rPr lang="en-US" b="1" i="1" dirty="0"/>
              <a:t> characteristics are related to a higher degree of crime rates.</a:t>
            </a:r>
          </a:p>
          <a:p>
            <a:endParaRPr lang="en-US" b="1" i="1" dirty="0"/>
          </a:p>
          <a:p>
            <a:r>
              <a:rPr lang="en-US" b="1" i="1" dirty="0"/>
              <a:t>This study will aid in identifying crime and predicting dangerous hotspots at a certain time and place and also in</a:t>
            </a:r>
          </a:p>
          <a:p>
            <a:r>
              <a:rPr lang="en-US" b="1" i="1" dirty="0"/>
              <a:t>pro</a:t>
            </a:r>
            <a:r>
              <a:rPr lang="en-IN" altLang="en-US" b="1" i="1" dirty="0"/>
              <a:t>p</a:t>
            </a:r>
            <a:r>
              <a:rPr lang="en-US" b="1" i="1" dirty="0"/>
              <a:t>er planning and safety measures to stop the antisocial activities from happening in the community.</a:t>
            </a:r>
          </a:p>
          <a:p>
            <a:endParaRPr lang="en-US" b="1" i="1" dirty="0"/>
          </a:p>
          <a:p>
            <a:r>
              <a:rPr lang="en-IN" altLang="en-US" b="1" i="1" dirty="0"/>
              <a:t>In the future, we can find people or groups who have committed the crime and find reasons behind these activities.</a:t>
            </a:r>
          </a:p>
          <a:p>
            <a:r>
              <a:rPr lang="en-IN" altLang="en-US" b="1" i="1" dirty="0"/>
              <a:t>Also, we would like to predict future crime spots which will include more number of places/ cities. Thus providing a  broader  aspect of criminal activities.</a:t>
            </a:r>
          </a:p>
          <a:p>
            <a:endParaRPr lang="en-IN" altLang="en-US" b="1" i="1" dirty="0"/>
          </a:p>
          <a:p>
            <a:r>
              <a:rPr lang="en-IN" altLang="en-US" b="1" i="1" dirty="0"/>
              <a:t>While, there is little reason to believe that the crime rate will increase dramatically in the first decade of the 21st  Century, given the anticipated increases in the globalization, sophistication, and organization of crime, one may  conclude that the impact of crime on Western societies may be more severe than the one witnessed under a similar  rate of crime in the </a:t>
            </a:r>
            <a:r>
              <a:rPr lang="en-IN" altLang="en-US" b="1" i="1" dirty="0" err="1"/>
              <a:t>past.The</a:t>
            </a:r>
            <a:r>
              <a:rPr lang="en-IN" altLang="en-US" b="1" i="1" dirty="0"/>
              <a:t> goal of any society shouldn’t be to just catch criminals but to prevent crimes from happening in the first place.</a:t>
            </a:r>
          </a:p>
        </p:txBody>
      </p:sp>
    </p:spTree>
    <p:extLst>
      <p:ext uri="{BB962C8B-B14F-4D97-AF65-F5344CB8AC3E}">
        <p14:creationId xmlns:p14="http://schemas.microsoft.com/office/powerpoint/2010/main" val="189295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4">
            <a:extLst>
              <a:ext uri="{FF2B5EF4-FFF2-40B4-BE49-F238E27FC236}">
                <a16:creationId xmlns:a16="http://schemas.microsoft.com/office/drawing/2014/main" id="{71161F4E-7912-06A9-418F-CE1A518FACA4}"/>
              </a:ext>
            </a:extLst>
          </p:cNvPr>
          <p:cNvSpPr txBox="1">
            <a:spLocks/>
          </p:cNvSpPr>
          <p:nvPr/>
        </p:nvSpPr>
        <p:spPr>
          <a:xfrm>
            <a:off x="4781783" y="2563282"/>
            <a:ext cx="5821584" cy="1368152"/>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ko-KR"/>
              <a:t>THANK YOU</a:t>
            </a:r>
            <a:endParaRPr lang="ko-KR" altLang="en-US" dirty="0"/>
          </a:p>
        </p:txBody>
      </p:sp>
    </p:spTree>
    <p:extLst>
      <p:ext uri="{BB962C8B-B14F-4D97-AF65-F5344CB8AC3E}">
        <p14:creationId xmlns:p14="http://schemas.microsoft.com/office/powerpoint/2010/main" val="40458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FC99-499C-D858-E73E-057106FF22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3C7690-9285-06BB-28E5-04BC28131AA3}"/>
              </a:ext>
            </a:extLst>
          </p:cNvPr>
          <p:cNvSpPr txBox="1"/>
          <p:nvPr/>
        </p:nvSpPr>
        <p:spPr>
          <a:xfrm>
            <a:off x="1774726" y="1701602"/>
            <a:ext cx="3438958" cy="769441"/>
          </a:xfrm>
          <a:prstGeom prst="rect">
            <a:avLst/>
          </a:prstGeom>
          <a:noFill/>
        </p:spPr>
        <p:txBody>
          <a:bodyPr wrap="square" rtlCol="0">
            <a:spAutoFit/>
          </a:bodyPr>
          <a:lstStyle/>
          <a:p>
            <a:r>
              <a:rPr lang="en-US" altLang="ko-KR" sz="4400" b="1" dirty="0">
                <a:latin typeface="+mj-lt"/>
                <a:ea typeface="Malgun Gothic" panose="020B0503020000020004" pitchFamily="50" charset="-127"/>
              </a:rPr>
              <a:t>CONTENTS</a:t>
            </a:r>
            <a:endParaRPr lang="ko-KR" altLang="en-US" sz="4400" b="1" dirty="0">
              <a:latin typeface="+mj-lt"/>
              <a:ea typeface="Malgun Gothic" panose="020B0503020000020004" pitchFamily="50" charset="-127"/>
            </a:endParaRPr>
          </a:p>
        </p:txBody>
      </p:sp>
      <p:sp>
        <p:nvSpPr>
          <p:cNvPr id="3" name="Text Box 5">
            <a:extLst>
              <a:ext uri="{FF2B5EF4-FFF2-40B4-BE49-F238E27FC236}">
                <a16:creationId xmlns:a16="http://schemas.microsoft.com/office/drawing/2014/main" id="{E68ECEF3-6A66-7503-2F97-E09CA24B09B1}"/>
              </a:ext>
            </a:extLst>
          </p:cNvPr>
          <p:cNvSpPr txBox="1">
            <a:spLocks noChangeArrowheads="1"/>
          </p:cNvSpPr>
          <p:nvPr/>
        </p:nvSpPr>
        <p:spPr bwMode="auto">
          <a:xfrm>
            <a:off x="6452870" y="63500"/>
            <a:ext cx="4908550" cy="6106287"/>
          </a:xfrm>
          <a:prstGeom prst="rect">
            <a:avLst/>
          </a:prstGeom>
          <a:noFill/>
          <a:ln w="9525">
            <a:noFill/>
            <a:miter lim="800000"/>
          </a:ln>
        </p:spPr>
        <p:txBody>
          <a:bodyPr wrap="square">
            <a:spAutoFit/>
          </a:bodyPr>
          <a:lstStyle/>
          <a:p>
            <a:pPr>
              <a:lnSpc>
                <a:spcPct val="200000"/>
              </a:lnSpc>
              <a:defRPr/>
            </a:pPr>
            <a:r>
              <a:rPr lang="en-US" altLang="ko-KR" b="1" dirty="0">
                <a:latin typeface="+mj-lt"/>
              </a:rPr>
              <a:t>01  </a:t>
            </a:r>
            <a:r>
              <a:rPr lang="en-IN" altLang="en-US" b="1" dirty="0">
                <a:latin typeface="+mj-lt"/>
              </a:rPr>
              <a:t>Introduction</a:t>
            </a:r>
            <a:endParaRPr lang="en-US" altLang="ko-KR" b="1" dirty="0">
              <a:latin typeface="+mj-lt"/>
            </a:endParaRPr>
          </a:p>
          <a:p>
            <a:pPr>
              <a:lnSpc>
                <a:spcPct val="200000"/>
              </a:lnSpc>
              <a:defRPr/>
            </a:pPr>
            <a:r>
              <a:rPr lang="en-US" altLang="ko-KR" b="1" dirty="0">
                <a:latin typeface="+mj-lt"/>
              </a:rPr>
              <a:t>0</a:t>
            </a:r>
            <a:r>
              <a:rPr lang="en-IN" altLang="en-US" b="1" dirty="0">
                <a:latin typeface="+mj-lt"/>
              </a:rPr>
              <a:t>2</a:t>
            </a:r>
            <a:r>
              <a:rPr lang="en-US" altLang="ko-KR" b="1" dirty="0">
                <a:latin typeface="+mj-lt"/>
              </a:rPr>
              <a:t>  </a:t>
            </a:r>
            <a:r>
              <a:rPr lang="en-IN" altLang="en-US" b="1" dirty="0">
                <a:latin typeface="+mj-lt"/>
              </a:rPr>
              <a:t>Bliss of Automation</a:t>
            </a:r>
            <a:endParaRPr lang="en-US" altLang="ko-KR" b="1" dirty="0">
              <a:latin typeface="+mj-lt"/>
            </a:endParaRPr>
          </a:p>
          <a:p>
            <a:pPr>
              <a:lnSpc>
                <a:spcPct val="200000"/>
              </a:lnSpc>
              <a:defRPr/>
            </a:pPr>
            <a:r>
              <a:rPr lang="en-US" altLang="ko-KR" b="1" dirty="0">
                <a:latin typeface="+mj-lt"/>
              </a:rPr>
              <a:t>0</a:t>
            </a:r>
            <a:r>
              <a:rPr lang="en-IN" altLang="en-US" b="1" dirty="0">
                <a:latin typeface="+mj-lt"/>
              </a:rPr>
              <a:t>3</a:t>
            </a:r>
            <a:r>
              <a:rPr lang="en-US" altLang="ko-KR" b="1" dirty="0">
                <a:latin typeface="+mj-lt"/>
              </a:rPr>
              <a:t>  </a:t>
            </a:r>
            <a:r>
              <a:rPr lang="en-IN" altLang="en-US" b="1" dirty="0">
                <a:latin typeface="+mj-lt"/>
              </a:rPr>
              <a:t>Use of Dataset</a:t>
            </a:r>
            <a:endParaRPr lang="en-US" altLang="ko-KR" b="1" dirty="0">
              <a:latin typeface="+mj-lt"/>
            </a:endParaRPr>
          </a:p>
          <a:p>
            <a:pPr>
              <a:lnSpc>
                <a:spcPct val="200000"/>
              </a:lnSpc>
              <a:defRPr/>
            </a:pPr>
            <a:r>
              <a:rPr lang="en-US" altLang="ko-KR" b="1" dirty="0">
                <a:latin typeface="+mj-lt"/>
              </a:rPr>
              <a:t>0</a:t>
            </a:r>
            <a:r>
              <a:rPr lang="en-IN" altLang="en-US" b="1" dirty="0">
                <a:latin typeface="+mj-lt"/>
              </a:rPr>
              <a:t>4</a:t>
            </a:r>
            <a:r>
              <a:rPr lang="en-US" altLang="ko-KR" b="1" dirty="0">
                <a:latin typeface="+mj-lt"/>
              </a:rPr>
              <a:t>  </a:t>
            </a:r>
            <a:r>
              <a:rPr lang="en-IN" altLang="en-US" b="1" dirty="0">
                <a:latin typeface="+mj-lt"/>
              </a:rPr>
              <a:t>Data pre-processing</a:t>
            </a:r>
          </a:p>
          <a:p>
            <a:pPr>
              <a:lnSpc>
                <a:spcPct val="200000"/>
              </a:lnSpc>
              <a:defRPr/>
            </a:pPr>
            <a:r>
              <a:rPr lang="en-IN" altLang="en-US" b="1" dirty="0">
                <a:latin typeface="+mj-lt"/>
              </a:rPr>
              <a:t>05 Vizualization</a:t>
            </a:r>
          </a:p>
          <a:p>
            <a:pPr>
              <a:lnSpc>
                <a:spcPct val="200000"/>
              </a:lnSpc>
              <a:defRPr/>
            </a:pPr>
            <a:r>
              <a:rPr lang="en-IN" altLang="en-US" b="1" dirty="0">
                <a:latin typeface="+mj-lt"/>
              </a:rPr>
              <a:t>06 Time Series Forcasting</a:t>
            </a:r>
          </a:p>
          <a:p>
            <a:pPr>
              <a:lnSpc>
                <a:spcPct val="200000"/>
              </a:lnSpc>
              <a:defRPr/>
            </a:pPr>
            <a:r>
              <a:rPr lang="en-IN" altLang="en-US" b="1" dirty="0">
                <a:latin typeface="+mj-lt"/>
              </a:rPr>
              <a:t>07 Classification</a:t>
            </a:r>
          </a:p>
          <a:p>
            <a:pPr>
              <a:lnSpc>
                <a:spcPct val="200000"/>
              </a:lnSpc>
              <a:defRPr/>
            </a:pPr>
            <a:r>
              <a:rPr lang="en-IN" altLang="en-US" b="1" dirty="0">
                <a:latin typeface="+mj-lt"/>
              </a:rPr>
              <a:t>08 Clusttering</a:t>
            </a:r>
          </a:p>
          <a:p>
            <a:pPr>
              <a:lnSpc>
                <a:spcPct val="200000"/>
              </a:lnSpc>
              <a:defRPr/>
            </a:pPr>
            <a:r>
              <a:rPr lang="en-IN" altLang="en-US" b="1" dirty="0">
                <a:latin typeface="+mj-lt"/>
              </a:rPr>
              <a:t>09 Crime mapping</a:t>
            </a:r>
          </a:p>
          <a:p>
            <a:pPr>
              <a:lnSpc>
                <a:spcPct val="200000"/>
              </a:lnSpc>
              <a:defRPr/>
            </a:pPr>
            <a:r>
              <a:rPr lang="en-IN" altLang="en-US" b="1" dirty="0">
                <a:latin typeface="+mj-lt"/>
              </a:rPr>
              <a:t>10 Conclusion</a:t>
            </a:r>
          </a:p>
          <a:p>
            <a:pPr>
              <a:lnSpc>
                <a:spcPct val="200000"/>
              </a:lnSpc>
              <a:defRPr/>
            </a:pPr>
            <a:endParaRPr lang="en-IN" altLang="en-US" b="1" dirty="0">
              <a:latin typeface="+mj-lt"/>
            </a:endParaRPr>
          </a:p>
        </p:txBody>
      </p:sp>
    </p:spTree>
    <p:extLst>
      <p:ext uri="{BB962C8B-B14F-4D97-AF65-F5344CB8AC3E}">
        <p14:creationId xmlns:p14="http://schemas.microsoft.com/office/powerpoint/2010/main" val="16392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4">
            <a:extLst>
              <a:ext uri="{FF2B5EF4-FFF2-40B4-BE49-F238E27FC236}">
                <a16:creationId xmlns:a16="http://schemas.microsoft.com/office/drawing/2014/main" id="{EB284F5B-1213-7470-63E2-4941730A2B0F}"/>
              </a:ext>
            </a:extLst>
          </p:cNvPr>
          <p:cNvSpPr txBox="1">
            <a:spLocks/>
          </p:cNvSpPr>
          <p:nvPr/>
        </p:nvSpPr>
        <p:spPr>
          <a:xfrm>
            <a:off x="-1882775" y="254802"/>
            <a:ext cx="7978775" cy="1312545"/>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sz="3200" b="1">
                <a:solidFill>
                  <a:schemeClr val="tx1"/>
                </a:solidFill>
              </a:rPr>
              <a:t>01</a:t>
            </a:r>
            <a:br>
              <a:rPr lang="en-IN" altLang="ko-KR" sz="3200">
                <a:solidFill>
                  <a:schemeClr val="tx1"/>
                </a:solidFill>
              </a:rPr>
            </a:br>
            <a:r>
              <a:rPr kumimoji="1" lang="en-US" altLang="ko-KR" sz="3200" b="1">
                <a:solidFill>
                  <a:schemeClr val="tx1"/>
                </a:solidFill>
                <a:cs typeface="굴림" pitchFamily="50" charset="-127"/>
                <a:sym typeface="+mn-ea"/>
              </a:rPr>
              <a:t>W</a:t>
            </a:r>
            <a:r>
              <a:rPr kumimoji="1" lang="en-IN" sz="3200" b="1">
                <a:solidFill>
                  <a:schemeClr val="tx1"/>
                </a:solidFill>
                <a:cs typeface="굴림" pitchFamily="50" charset="-127"/>
                <a:sym typeface="+mn-ea"/>
              </a:rPr>
              <a:t>hy crimes should</a:t>
            </a:r>
            <a:br>
              <a:rPr kumimoji="1" lang="en-IN" sz="3200" b="1">
                <a:solidFill>
                  <a:schemeClr val="tx1"/>
                </a:solidFill>
                <a:cs typeface="굴림" pitchFamily="50" charset="-127"/>
                <a:sym typeface="+mn-ea"/>
              </a:rPr>
            </a:br>
            <a:r>
              <a:rPr kumimoji="1" lang="en-IN" sz="3200" b="1">
                <a:solidFill>
                  <a:schemeClr val="tx1"/>
                </a:solidFill>
                <a:cs typeface="굴림" pitchFamily="50" charset="-127"/>
                <a:sym typeface="+mn-ea"/>
              </a:rPr>
              <a:t>be predicted?</a:t>
            </a:r>
            <a:br>
              <a:rPr kumimoji="1" lang="en-IN" sz="3200" b="1">
                <a:solidFill>
                  <a:schemeClr val="tx1"/>
                </a:solidFill>
                <a:cs typeface="굴림" pitchFamily="50" charset="-127"/>
                <a:sym typeface="+mn-ea"/>
              </a:rPr>
            </a:br>
            <a:r>
              <a:rPr kumimoji="1" lang="en-IN" sz="1800" b="1">
                <a:solidFill>
                  <a:schemeClr val="tx1"/>
                </a:solidFill>
                <a:cs typeface="굴림" pitchFamily="50" charset="-127"/>
                <a:sym typeface="+mn-ea"/>
              </a:rPr>
              <a:t>(Introduction)</a:t>
            </a:r>
            <a:endParaRPr kumimoji="1" lang="en-IN" altLang="ko-KR" sz="1800" b="1" dirty="0">
              <a:solidFill>
                <a:schemeClr val="tx1"/>
              </a:solidFill>
              <a:cs typeface="굴림" pitchFamily="50" charset="-127"/>
              <a:sym typeface="+mn-ea"/>
            </a:endParaRPr>
          </a:p>
        </p:txBody>
      </p:sp>
      <p:sp>
        <p:nvSpPr>
          <p:cNvPr id="3" name="Text Box 1">
            <a:extLst>
              <a:ext uri="{FF2B5EF4-FFF2-40B4-BE49-F238E27FC236}">
                <a16:creationId xmlns:a16="http://schemas.microsoft.com/office/drawing/2014/main" id="{08F99F91-AAB9-1EC2-74FF-EE733CF3946A}"/>
              </a:ext>
            </a:extLst>
          </p:cNvPr>
          <p:cNvSpPr txBox="1"/>
          <p:nvPr/>
        </p:nvSpPr>
        <p:spPr>
          <a:xfrm>
            <a:off x="4917440" y="466090"/>
            <a:ext cx="7209790" cy="5355312"/>
          </a:xfrm>
          <a:prstGeom prst="rect">
            <a:avLst/>
          </a:prstGeom>
          <a:noFill/>
        </p:spPr>
        <p:txBody>
          <a:bodyPr wrap="square" rtlCol="0">
            <a:spAutoFit/>
          </a:bodyPr>
          <a:lstStyle/>
          <a:p>
            <a:r>
              <a:rPr lang="en-IN" altLang="en-US" b="1" dirty="0">
                <a:effectLst>
                  <a:innerShdw blurRad="63500" dist="50800" dir="13500000">
                    <a:srgbClr val="000000">
                      <a:alpha val="50000"/>
                    </a:srgbClr>
                  </a:innerShdw>
                </a:effectLst>
                <a:cs typeface="+mn-lt"/>
                <a:sym typeface="+mn-ea"/>
              </a:rPr>
              <a:t>Crimes are a common social problem affecting the quality of life and the economic growth of a society.</a:t>
            </a:r>
          </a:p>
          <a:p>
            <a:endParaRPr lang="en-IN" altLang="en-US" b="1" dirty="0">
              <a:effectLst>
                <a:innerShdw blurRad="63500" dist="50800" dir="13500000">
                  <a:srgbClr val="000000">
                    <a:alpha val="50000"/>
                  </a:srgbClr>
                </a:innerShdw>
              </a:effectLst>
              <a:cs typeface="+mn-lt"/>
              <a:sym typeface="+mn-ea"/>
            </a:endParaRPr>
          </a:p>
          <a:p>
            <a:r>
              <a:rPr lang="en-IN" altLang="en-US" b="1" dirty="0">
                <a:effectLst>
                  <a:innerShdw blurRad="63500" dist="50800" dir="13500000">
                    <a:srgbClr val="000000">
                      <a:alpha val="50000"/>
                    </a:srgbClr>
                  </a:innerShdw>
                </a:effectLst>
                <a:cs typeface="+mn-lt"/>
                <a:sym typeface="+mn-ea"/>
              </a:rPr>
              <a:t>C</a:t>
            </a:r>
            <a:r>
              <a:rPr lang="en-US" b="1" dirty="0">
                <a:effectLst>
                  <a:innerShdw blurRad="63500" dist="50800" dir="13500000">
                    <a:srgbClr val="000000">
                      <a:alpha val="50000"/>
                    </a:srgbClr>
                  </a:innerShdw>
                </a:effectLst>
                <a:cs typeface="+mn-lt"/>
                <a:sym typeface="+mn-ea"/>
              </a:rPr>
              <a:t>rimes could occur everywhere, it is common that criminals work on crime opportunities they face in most familiar areas for them. </a:t>
            </a:r>
            <a:r>
              <a:rPr lang="en-US" b="1" dirty="0">
                <a:effectLst>
                  <a:innerShdw blurRad="63500" dist="50800" dir="13500000">
                    <a:srgbClr val="000000">
                      <a:alpha val="50000"/>
                    </a:srgbClr>
                  </a:innerShdw>
                </a:effectLst>
                <a:sym typeface="+mn-ea"/>
              </a:rPr>
              <a:t>It is</a:t>
            </a:r>
          </a:p>
          <a:p>
            <a:r>
              <a:rPr lang="en-US" b="1" dirty="0">
                <a:effectLst>
                  <a:innerShdw blurRad="63500" dist="50800" dir="13500000">
                    <a:srgbClr val="000000">
                      <a:alpha val="50000"/>
                    </a:srgbClr>
                  </a:innerShdw>
                </a:effectLst>
                <a:sym typeface="+mn-ea"/>
              </a:rPr>
              <a:t>considered as an essential factor that determines whether or not</a:t>
            </a:r>
          </a:p>
          <a:p>
            <a:r>
              <a:rPr lang="en-US" b="1" dirty="0">
                <a:effectLst>
                  <a:innerShdw blurRad="63500" dist="50800" dir="13500000">
                    <a:srgbClr val="000000">
                      <a:alpha val="50000"/>
                    </a:srgbClr>
                  </a:innerShdw>
                </a:effectLst>
                <a:sym typeface="+mn-ea"/>
              </a:rPr>
              <a:t>people move to a new city and what places should be avoided when they travel . </a:t>
            </a:r>
            <a:endParaRPr lang="en-US" b="1" dirty="0">
              <a:effectLst>
                <a:innerShdw blurRad="63500" dist="50800" dir="13500000">
                  <a:srgbClr val="000000">
                    <a:alpha val="50000"/>
                  </a:srgbClr>
                </a:innerShdw>
              </a:effectLst>
              <a:cs typeface="+mn-lt"/>
              <a:sym typeface="+mn-ea"/>
            </a:endParaRPr>
          </a:p>
          <a:p>
            <a:endParaRPr lang="en-IN" altLang="en-US" b="1" dirty="0">
              <a:effectLst>
                <a:innerShdw blurRad="63500" dist="50800" dir="13500000">
                  <a:srgbClr val="000000">
                    <a:alpha val="50000"/>
                  </a:srgbClr>
                </a:innerShdw>
              </a:effectLst>
              <a:cs typeface="+mn-lt"/>
              <a:sym typeface="+mn-ea"/>
            </a:endParaRPr>
          </a:p>
          <a:p>
            <a:r>
              <a:rPr lang="en-US" b="1" dirty="0">
                <a:effectLst>
                  <a:innerShdw blurRad="63500" dist="50800" dir="13500000">
                    <a:srgbClr val="000000">
                      <a:alpha val="50000"/>
                    </a:srgbClr>
                  </a:innerShdw>
                </a:effectLst>
                <a:cs typeface="+mn-lt"/>
                <a:sym typeface="+mn-ea"/>
              </a:rPr>
              <a:t>By providing a data mining approach to determine the most criminal hotspots and find the type, location and time of committed crimes, we hope to raise people’s awareness regarding the dangerous</a:t>
            </a:r>
          </a:p>
          <a:p>
            <a:r>
              <a:rPr lang="en-US" b="1" dirty="0">
                <a:effectLst>
                  <a:innerShdw blurRad="63500" dist="50800" dir="13500000">
                    <a:srgbClr val="000000">
                      <a:alpha val="50000"/>
                    </a:srgbClr>
                  </a:innerShdw>
                </a:effectLst>
                <a:cs typeface="+mn-lt"/>
                <a:sym typeface="+mn-ea"/>
              </a:rPr>
              <a:t>locations in certain time periods</a:t>
            </a:r>
            <a:r>
              <a:rPr lang="en-US" dirty="0">
                <a:effectLst>
                  <a:innerShdw blurRad="63500" dist="50800" dir="13500000">
                    <a:srgbClr val="000000">
                      <a:alpha val="50000"/>
                    </a:srgbClr>
                  </a:innerShdw>
                </a:effectLst>
                <a:cs typeface="+mn-lt"/>
                <a:sym typeface="+mn-ea"/>
              </a:rPr>
              <a:t>.</a:t>
            </a:r>
          </a:p>
          <a:p>
            <a:endParaRPr lang="en-US" dirty="0">
              <a:effectLst>
                <a:innerShdw blurRad="63500" dist="50800" dir="13500000">
                  <a:srgbClr val="000000">
                    <a:alpha val="50000"/>
                  </a:srgbClr>
                </a:innerShdw>
              </a:effectLst>
              <a:cs typeface="+mn-lt"/>
              <a:sym typeface="+mn-ea"/>
            </a:endParaRPr>
          </a:p>
          <a:p>
            <a:r>
              <a:rPr lang="en-US" b="1" dirty="0">
                <a:effectLst>
                  <a:innerShdw blurRad="63500" dist="50800" dir="13500000">
                    <a:srgbClr val="000000">
                      <a:alpha val="50000"/>
                    </a:srgbClr>
                  </a:innerShdw>
                </a:effectLst>
                <a:cs typeface="+mn-lt"/>
              </a:rPr>
              <a:t>By hand, these are arduous tasks but AI categorization s</a:t>
            </a:r>
            <a:r>
              <a:rPr lang="en-IN" altLang="en-US" b="1" dirty="0">
                <a:effectLst>
                  <a:innerShdw blurRad="63500" dist="50800" dir="13500000">
                    <a:srgbClr val="000000">
                      <a:alpha val="50000"/>
                    </a:srgbClr>
                  </a:innerShdw>
                </a:effectLst>
                <a:cs typeface="+mn-lt"/>
              </a:rPr>
              <a:t>h</a:t>
            </a:r>
            <a:r>
              <a:rPr lang="en-US" b="1" dirty="0" err="1">
                <a:effectLst>
                  <a:innerShdw blurRad="63500" dist="50800" dir="13500000">
                    <a:srgbClr val="000000">
                      <a:alpha val="50000"/>
                    </a:srgbClr>
                  </a:innerShdw>
                </a:effectLst>
                <a:cs typeface="+mn-lt"/>
              </a:rPr>
              <a:t>ifting</a:t>
            </a:r>
            <a:endParaRPr lang="en-US" b="1" dirty="0">
              <a:effectLst>
                <a:innerShdw blurRad="63500" dist="50800" dir="13500000">
                  <a:srgbClr val="000000">
                    <a:alpha val="50000"/>
                  </a:srgbClr>
                </a:innerShdw>
              </a:effectLst>
              <a:cs typeface="+mn-lt"/>
            </a:endParaRPr>
          </a:p>
          <a:p>
            <a:r>
              <a:rPr lang="en-US" b="1" dirty="0">
                <a:effectLst>
                  <a:innerShdw blurRad="63500" dist="50800" dir="13500000">
                    <a:srgbClr val="000000">
                      <a:alpha val="50000"/>
                    </a:srgbClr>
                  </a:innerShdw>
                </a:effectLst>
                <a:cs typeface="+mn-lt"/>
              </a:rPr>
              <a:t>through massive amounts of visual data along with ML behavior</a:t>
            </a:r>
          </a:p>
          <a:p>
            <a:r>
              <a:rPr lang="en-US" b="1" dirty="0">
                <a:effectLst>
                  <a:innerShdw blurRad="63500" dist="50800" dir="13500000">
                    <a:srgbClr val="000000">
                      <a:alpha val="50000"/>
                    </a:srgbClr>
                  </a:innerShdw>
                </a:effectLst>
                <a:cs typeface="+mn-lt"/>
              </a:rPr>
              <a:t>scripts AI/ML algorithms can eliminate human errors especially in</a:t>
            </a:r>
          </a:p>
          <a:p>
            <a:r>
              <a:rPr lang="en-US" b="1" dirty="0">
                <a:effectLst>
                  <a:innerShdw blurRad="63500" dist="50800" dir="13500000">
                    <a:srgbClr val="000000">
                      <a:alpha val="50000"/>
                    </a:srgbClr>
                  </a:innerShdw>
                </a:effectLst>
                <a:cs typeface="+mn-lt"/>
              </a:rPr>
              <a:t>witness identification and therefore increasing arrest accuracy. </a:t>
            </a:r>
          </a:p>
          <a:p>
            <a:endParaRPr lang="en-US" b="1" dirty="0">
              <a:effectLst>
                <a:innerShdw blurRad="63500" dist="50800" dir="13500000">
                  <a:srgbClr val="000000">
                    <a:alpha val="50000"/>
                  </a:srgbClr>
                </a:innerShdw>
              </a:effectLst>
              <a:cs typeface="+mn-lt"/>
            </a:endParaRPr>
          </a:p>
        </p:txBody>
      </p:sp>
    </p:spTree>
    <p:extLst>
      <p:ext uri="{BB962C8B-B14F-4D97-AF65-F5344CB8AC3E}">
        <p14:creationId xmlns:p14="http://schemas.microsoft.com/office/powerpoint/2010/main" val="30971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a:extLst>
              <a:ext uri="{FF2B5EF4-FFF2-40B4-BE49-F238E27FC236}">
                <a16:creationId xmlns:a16="http://schemas.microsoft.com/office/drawing/2014/main" id="{E71BC1A1-1A0B-2995-6272-8DA1F755B0A8}"/>
              </a:ext>
            </a:extLst>
          </p:cNvPr>
          <p:cNvSpPr txBox="1">
            <a:spLocks noChangeArrowheads="1"/>
          </p:cNvSpPr>
          <p:nvPr/>
        </p:nvSpPr>
        <p:spPr bwMode="auto">
          <a:xfrm>
            <a:off x="638810" y="1405255"/>
            <a:ext cx="5335270" cy="5692775"/>
          </a:xfrm>
          <a:prstGeom prst="rect">
            <a:avLst/>
          </a:prstGeom>
          <a:noFill/>
          <a:ln w="9525">
            <a:noFill/>
            <a:miter lim="800000"/>
          </a:ln>
          <a:effectLst/>
        </p:spPr>
        <p:txBody>
          <a:bodyPr vert="horz" wrap="square" lIns="91440" tIns="45720" rIns="91440" bIns="45720" numCol="1" anchor="t" anchorCtr="0" compatLnSpc="1">
            <a:spAutoFit/>
          </a:bodyPr>
          <a:lstStyle/>
          <a:p>
            <a:pPr marR="0" indent="0" defTabSz="914400" fontAlgn="base">
              <a:lnSpc>
                <a:spcPct val="200000"/>
              </a:lnSpc>
              <a:spcBef>
                <a:spcPct val="0"/>
              </a:spcBef>
              <a:spcAft>
                <a:spcPct val="0"/>
              </a:spcAft>
              <a:buClrTx/>
              <a:buSzTx/>
              <a:buFont typeface="+mj-lt"/>
              <a:buNone/>
            </a:pPr>
            <a:r>
              <a:rPr kumimoji="1" lang="en-IN" altLang="en-US" b="1" i="1" dirty="0">
                <a:latin typeface="+mj-lt"/>
                <a:cs typeface="굴림" pitchFamily="50" charset="-127"/>
              </a:rPr>
              <a:t>Steps:</a:t>
            </a:r>
            <a:endParaRPr kumimoji="1" lang="en-US" altLang="ko-KR" sz="1800" dirty="0">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lang="en-US" sz="1800" dirty="0">
                <a:sym typeface="+mn-ea"/>
              </a:rPr>
              <a:t> Data Collection</a:t>
            </a:r>
          </a:p>
          <a:p>
            <a:pPr marR="0" indent="-228600" defTabSz="914400" fontAlgn="base">
              <a:lnSpc>
                <a:spcPct val="200000"/>
              </a:lnSpc>
              <a:spcBef>
                <a:spcPct val="0"/>
              </a:spcBef>
              <a:spcAft>
                <a:spcPct val="0"/>
              </a:spcAft>
              <a:buClrTx/>
              <a:buSzTx/>
              <a:buFont typeface="+mj-lt"/>
              <a:buAutoNum type="arabicPeriod"/>
            </a:pPr>
            <a:r>
              <a:rPr lang="en-US" sz="1800" dirty="0">
                <a:sym typeface="+mn-ea"/>
              </a:rPr>
              <a:t>Data Preparation</a:t>
            </a:r>
          </a:p>
          <a:p>
            <a:pPr marR="0" indent="-228600" defTabSz="914400" fontAlgn="base">
              <a:lnSpc>
                <a:spcPct val="200000"/>
              </a:lnSpc>
              <a:spcBef>
                <a:spcPct val="0"/>
              </a:spcBef>
              <a:spcAft>
                <a:spcPct val="0"/>
              </a:spcAft>
              <a:buClrTx/>
              <a:buSzTx/>
              <a:buFont typeface="+mj-lt"/>
              <a:buAutoNum type="arabicPeriod"/>
            </a:pPr>
            <a:r>
              <a:rPr lang="en-US" sz="1800" dirty="0">
                <a:sym typeface="+mn-ea"/>
              </a:rPr>
              <a:t>Choos</a:t>
            </a:r>
            <a:r>
              <a:rPr lang="en-IN" altLang="en-US" sz="1800" dirty="0" err="1">
                <a:sym typeface="+mn-ea"/>
              </a:rPr>
              <a:t>ing</a:t>
            </a:r>
            <a:r>
              <a:rPr lang="en-US" sz="1800" dirty="0">
                <a:sym typeface="+mn-ea"/>
              </a:rPr>
              <a:t> a Model</a:t>
            </a:r>
          </a:p>
          <a:p>
            <a:pPr marR="0" indent="-228600" defTabSz="914400" fontAlgn="base">
              <a:lnSpc>
                <a:spcPct val="200000"/>
              </a:lnSpc>
              <a:spcBef>
                <a:spcPct val="0"/>
              </a:spcBef>
              <a:spcAft>
                <a:spcPct val="0"/>
              </a:spcAft>
              <a:buClrTx/>
              <a:buSzTx/>
              <a:buFont typeface="+mj-lt"/>
              <a:buAutoNum type="arabicPeriod"/>
            </a:pPr>
            <a:r>
              <a:rPr lang="en-US" sz="1800" dirty="0">
                <a:sym typeface="+mn-ea"/>
              </a:rPr>
              <a:t>Train the Model</a:t>
            </a:r>
          </a:p>
          <a:p>
            <a:pPr marR="0" indent="-228600" defTabSz="914400" fontAlgn="base">
              <a:lnSpc>
                <a:spcPct val="200000"/>
              </a:lnSpc>
              <a:spcBef>
                <a:spcPct val="0"/>
              </a:spcBef>
              <a:spcAft>
                <a:spcPct val="0"/>
              </a:spcAft>
              <a:buClrTx/>
              <a:buSzTx/>
              <a:buFont typeface="+mj-lt"/>
              <a:buAutoNum type="arabicPeriod"/>
            </a:pPr>
            <a:r>
              <a:rPr lang="en-US" sz="1800" dirty="0" err="1">
                <a:sym typeface="+mn-ea"/>
              </a:rPr>
              <a:t>Evaluat</a:t>
            </a:r>
            <a:r>
              <a:rPr lang="en-IN" altLang="en-US" sz="1800" dirty="0">
                <a:sym typeface="+mn-ea"/>
              </a:rPr>
              <a:t>ion of</a:t>
            </a:r>
            <a:r>
              <a:rPr lang="en-US" sz="1800" dirty="0">
                <a:sym typeface="+mn-ea"/>
              </a:rPr>
              <a:t> the Model</a:t>
            </a:r>
          </a:p>
          <a:p>
            <a:pPr marR="0" indent="-228600" defTabSz="914400" fontAlgn="base">
              <a:lnSpc>
                <a:spcPct val="200000"/>
              </a:lnSpc>
              <a:spcBef>
                <a:spcPct val="0"/>
              </a:spcBef>
              <a:spcAft>
                <a:spcPct val="0"/>
              </a:spcAft>
              <a:buClrTx/>
              <a:buSzTx/>
              <a:buFont typeface="+mj-lt"/>
              <a:buAutoNum type="arabicPeriod"/>
            </a:pPr>
            <a:r>
              <a:rPr lang="en-US" sz="1800" dirty="0">
                <a:sym typeface="+mn-ea"/>
              </a:rPr>
              <a:t>Parameter Tuning</a:t>
            </a:r>
          </a:p>
          <a:p>
            <a:pPr marR="0" indent="-228600" defTabSz="914400" fontAlgn="base">
              <a:lnSpc>
                <a:spcPct val="200000"/>
              </a:lnSpc>
              <a:spcBef>
                <a:spcPct val="0"/>
              </a:spcBef>
              <a:spcAft>
                <a:spcPct val="0"/>
              </a:spcAft>
              <a:buClrTx/>
              <a:buSzTx/>
              <a:buFont typeface="+mj-lt"/>
              <a:buAutoNum type="arabicPeriod"/>
            </a:pPr>
            <a:r>
              <a:rPr lang="en-US" sz="1800" dirty="0">
                <a:sym typeface="+mn-ea"/>
              </a:rPr>
              <a:t>Mak</a:t>
            </a:r>
            <a:r>
              <a:rPr lang="en-IN" altLang="en-US" sz="1800" dirty="0" err="1">
                <a:sym typeface="+mn-ea"/>
              </a:rPr>
              <a:t>ing</a:t>
            </a:r>
            <a:r>
              <a:rPr lang="en-US" sz="1800" dirty="0">
                <a:sym typeface="+mn-ea"/>
              </a:rPr>
              <a:t> Predictions</a:t>
            </a:r>
            <a:endParaRPr lang="en-US" sz="1800" dirty="0"/>
          </a:p>
          <a:p>
            <a:pPr marR="0" indent="-228600" defTabSz="914400" fontAlgn="base">
              <a:lnSpc>
                <a:spcPct val="200000"/>
              </a:lnSpc>
              <a:spcBef>
                <a:spcPct val="0"/>
              </a:spcBef>
              <a:spcAft>
                <a:spcPct val="0"/>
              </a:spcAft>
              <a:buClrTx/>
              <a:buSzTx/>
              <a:buFont typeface="+mj-lt"/>
              <a:buAutoNum type="arabicPeriod"/>
            </a:pPr>
            <a:endParaRPr kumimoji="1" lang="en-US" altLang="ko-KR" sz="1800" dirty="0">
              <a:latin typeface="+mj-lt"/>
              <a:cs typeface="굴림" pitchFamily="50" charset="-127"/>
            </a:endParaRPr>
          </a:p>
          <a:p>
            <a:pPr marR="0" indent="0" defTabSz="914400" fontAlgn="base">
              <a:lnSpc>
                <a:spcPct val="200000"/>
              </a:lnSpc>
              <a:spcBef>
                <a:spcPct val="0"/>
              </a:spcBef>
              <a:spcAft>
                <a:spcPct val="0"/>
              </a:spcAft>
              <a:buClrTx/>
              <a:buSzTx/>
              <a:buFont typeface="+mj-lt"/>
              <a:buNone/>
            </a:pPr>
            <a:endParaRPr kumimoji="1" lang="en-US" altLang="ko-KR" sz="1800" dirty="0">
              <a:latin typeface="+mj-lt"/>
              <a:cs typeface="굴림" pitchFamily="50" charset="-127"/>
            </a:endParaRPr>
          </a:p>
        </p:txBody>
      </p:sp>
      <p:sp>
        <p:nvSpPr>
          <p:cNvPr id="3" name="Text Box 5">
            <a:extLst>
              <a:ext uri="{FF2B5EF4-FFF2-40B4-BE49-F238E27FC236}">
                <a16:creationId xmlns:a16="http://schemas.microsoft.com/office/drawing/2014/main" id="{219A7220-1AF9-4DAA-BC25-CC7496BC7C96}"/>
              </a:ext>
            </a:extLst>
          </p:cNvPr>
          <p:cNvSpPr txBox="1">
            <a:spLocks noChangeArrowheads="1"/>
          </p:cNvSpPr>
          <p:nvPr/>
        </p:nvSpPr>
        <p:spPr bwMode="auto">
          <a:xfrm>
            <a:off x="3109294" y="493698"/>
            <a:ext cx="4041373"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2800" b="1" dirty="0">
                <a:latin typeface="+mj-lt"/>
                <a:cs typeface="굴림" pitchFamily="50" charset="-127"/>
              </a:rPr>
              <a:t>Bliss of Automation</a:t>
            </a:r>
          </a:p>
        </p:txBody>
      </p:sp>
      <p:sp>
        <p:nvSpPr>
          <p:cNvPr id="4" name="Text Box 4">
            <a:extLst>
              <a:ext uri="{FF2B5EF4-FFF2-40B4-BE49-F238E27FC236}">
                <a16:creationId xmlns:a16="http://schemas.microsoft.com/office/drawing/2014/main" id="{224FB4A7-C014-E4BF-634E-FA6A2FA87E06}"/>
              </a:ext>
            </a:extLst>
          </p:cNvPr>
          <p:cNvSpPr txBox="1">
            <a:spLocks noChangeArrowheads="1"/>
          </p:cNvSpPr>
          <p:nvPr/>
        </p:nvSpPr>
        <p:spPr bwMode="auto">
          <a:xfrm>
            <a:off x="3954618" y="-54473"/>
            <a:ext cx="1175362"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latin typeface="+mj-lt"/>
                <a:ea typeface="Malgun Gothic" panose="020B0503020000020004" pitchFamily="50" charset="-127"/>
                <a:cs typeface="굴림" pitchFamily="50" charset="-127"/>
              </a:rPr>
              <a:t>0</a:t>
            </a:r>
            <a:r>
              <a:rPr kumimoji="1" lang="en-IN" altLang="en-US" sz="4000" b="1" dirty="0">
                <a:latin typeface="+mj-lt"/>
                <a:ea typeface="Malgun Gothic" panose="020B0503020000020004" pitchFamily="50" charset="-127"/>
                <a:cs typeface="굴림" pitchFamily="50" charset="-127"/>
              </a:rPr>
              <a:t>2</a:t>
            </a:r>
          </a:p>
        </p:txBody>
      </p:sp>
      <p:sp>
        <p:nvSpPr>
          <p:cNvPr id="5" name="Text Box 2">
            <a:extLst>
              <a:ext uri="{FF2B5EF4-FFF2-40B4-BE49-F238E27FC236}">
                <a16:creationId xmlns:a16="http://schemas.microsoft.com/office/drawing/2014/main" id="{F2E3009D-A8AC-55B5-C4CE-9E8D24D72372}"/>
              </a:ext>
            </a:extLst>
          </p:cNvPr>
          <p:cNvSpPr txBox="1"/>
          <p:nvPr/>
        </p:nvSpPr>
        <p:spPr>
          <a:xfrm>
            <a:off x="6797040" y="1073785"/>
            <a:ext cx="4757420" cy="1754326"/>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b="1" dirty="0"/>
              <a:t>Automation is the technology </a:t>
            </a:r>
          </a:p>
          <a:p>
            <a:r>
              <a:rPr lang="en-US" b="1" dirty="0"/>
              <a:t>by which a process or procedure </a:t>
            </a:r>
          </a:p>
          <a:p>
            <a:r>
              <a:rPr lang="en-US" b="1" dirty="0"/>
              <a:t>is performed with minimal human </a:t>
            </a:r>
          </a:p>
          <a:p>
            <a:r>
              <a:rPr lang="en-US" b="1" dirty="0"/>
              <a:t>assistance. By simplifying change  through </a:t>
            </a:r>
          </a:p>
          <a:p>
            <a:r>
              <a:rPr lang="en-US" b="1" dirty="0"/>
              <a:t>automation, you gain the time and energy to</a:t>
            </a:r>
          </a:p>
          <a:p>
            <a:r>
              <a:rPr lang="en-US" b="1" dirty="0"/>
              <a:t>focus on innovation. </a:t>
            </a:r>
          </a:p>
        </p:txBody>
      </p:sp>
      <p:sp>
        <p:nvSpPr>
          <p:cNvPr id="6" name="Text Box 3">
            <a:extLst>
              <a:ext uri="{FF2B5EF4-FFF2-40B4-BE49-F238E27FC236}">
                <a16:creationId xmlns:a16="http://schemas.microsoft.com/office/drawing/2014/main" id="{C0AD0365-CD5D-3DB6-C5D4-11B5E6B4CC61}"/>
              </a:ext>
            </a:extLst>
          </p:cNvPr>
          <p:cNvSpPr txBox="1"/>
          <p:nvPr/>
        </p:nvSpPr>
        <p:spPr>
          <a:xfrm>
            <a:off x="6797040" y="3187700"/>
            <a:ext cx="5213985" cy="2677656"/>
          </a:xfrm>
          <a:prstGeom prst="rect">
            <a:avLst/>
          </a:prstGeom>
          <a:solidFill>
            <a:schemeClr val="bg1">
              <a:lumMod val="85000"/>
              <a:alpha val="52000"/>
            </a:schemeClr>
          </a:solidFill>
        </p:spPr>
        <p:txBody>
          <a:bodyPr wrap="square" rtlCol="0">
            <a:spAutoFit/>
          </a:bodyPr>
          <a:lstStyle/>
          <a:p>
            <a:r>
              <a:rPr lang="en-IN" altLang="en-US"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AI/ML are used to find locations or areas where most of the criminal activities takes place. AI/ML algorithms can eliminate human errors therefore increasing arrest </a:t>
            </a:r>
            <a:r>
              <a:rPr lang="en-IN" altLang="en-US" b="1" i="1" dirty="0" err="1">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accuracy.”</a:t>
            </a:r>
            <a:r>
              <a:rPr lang="en-IN" altLang="en-US" sz="2400" b="1" i="1" dirty="0" err="1">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Predictive</a:t>
            </a:r>
            <a:r>
              <a:rPr lang="en-IN" altLang="en-US" sz="2400"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 policing”</a:t>
            </a:r>
            <a:r>
              <a:rPr lang="en-IN" altLang="en-US"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 is the practice of identifying the date, times and</a:t>
            </a:r>
          </a:p>
          <a:p>
            <a:r>
              <a:rPr lang="en-IN" altLang="en-US"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locations where specific crimes are most likely to occur, then scheduling officers to patrol those areas in hopes of preventing crimes from taking </a:t>
            </a:r>
          </a:p>
          <a:p>
            <a:r>
              <a:rPr lang="en-IN" altLang="en-US"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place, therefore keeping </a:t>
            </a:r>
            <a:r>
              <a:rPr lang="en-IN" altLang="en-US" b="1" i="1" dirty="0" err="1">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neighborhoods</a:t>
            </a:r>
            <a:r>
              <a:rPr lang="en-IN" altLang="en-US" b="1" i="1" dirty="0">
                <a:solidFill>
                  <a:schemeClr val="tx2">
                    <a:lumMod val="75000"/>
                  </a:schemeClr>
                </a:solidFill>
                <a:effectLst>
                  <a:outerShdw blurRad="38100" dist="25400" dir="5400000" algn="ctr" rotWithShape="0">
                    <a:srgbClr val="6E747A">
                      <a:alpha val="43000"/>
                    </a:srgbClr>
                  </a:outerShdw>
                </a:effectLst>
                <a:ea typeface="Malgun Gothic" panose="020B0503020000020004" pitchFamily="50" charset="-127"/>
                <a:cs typeface="+mn-lt"/>
              </a:rPr>
              <a:t> safer. </a:t>
            </a:r>
          </a:p>
        </p:txBody>
      </p:sp>
    </p:spTree>
    <p:extLst>
      <p:ext uri="{BB962C8B-B14F-4D97-AF65-F5344CB8AC3E}">
        <p14:creationId xmlns:p14="http://schemas.microsoft.com/office/powerpoint/2010/main" val="377742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par>
                                <p:cTn id="13" presetID="12" presetClass="entr" presetSubtype="2"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ppt_w*1.125000"/>
                                          </p:val>
                                        </p:tav>
                                        <p:tav tm="100000">
                                          <p:val>
                                            <p:strVal val="#ppt_x"/>
                                          </p:val>
                                        </p:tav>
                                      </p:tavLst>
                                    </p:anim>
                                    <p:animEffect transition="in" filter="wipe(left)">
                                      <p:cBhvr>
                                        <p:cTn id="16" dur="500"/>
                                        <p:tgtEl>
                                          <p:spTgt spid="5"/>
                                        </p:tgtEl>
                                      </p:cBhvr>
                                    </p:animEffect>
                                  </p:childTnLst>
                                </p:cTn>
                              </p:par>
                              <p:par>
                                <p:cTn id="17" presetID="12" presetClass="entr" presetSubtype="2" fill="hold" grpId="0" nodeType="withEffect">
                                  <p:stCondLst>
                                    <p:cond delay="0"/>
                                  </p:stCondLst>
                                  <p:childTnLst>
                                    <p:set>
                                      <p:cBhvr>
                                        <p:cTn id="18" dur="1000" fill="hold">
                                          <p:stCondLst>
                                            <p:cond delay="0"/>
                                          </p:stCondLst>
                                        </p:cTn>
                                        <p:tgtEl>
                                          <p:spTgt spid="6"/>
                                        </p:tgtEl>
                                        <p:attrNameLst>
                                          <p:attrName>style.visibility</p:attrName>
                                        </p:attrNameLst>
                                      </p:cBhvr>
                                      <p:to>
                                        <p:strVal val="visible"/>
                                      </p:to>
                                    </p:set>
                                    <p:anim calcmode="lin" valueType="num">
                                      <p:cBhvr additive="base">
                                        <p:cTn id="19" dur="1000"/>
                                        <p:tgtEl>
                                          <p:spTgt spid="6"/>
                                        </p:tgtEl>
                                        <p:attrNameLst>
                                          <p:attrName>ppt_x</p:attrName>
                                        </p:attrNameLst>
                                      </p:cBhvr>
                                      <p:tavLst>
                                        <p:tav tm="0">
                                          <p:val>
                                            <p:strVal val="#ppt_x+#ppt_w*1.125000"/>
                                          </p:val>
                                        </p:tav>
                                        <p:tav tm="100000">
                                          <p:val>
                                            <p:strVal val="#ppt_x"/>
                                          </p:val>
                                        </p:tav>
                                      </p:tavLst>
                                    </p:anim>
                                    <p:animEffect transition="in" filter="wipe(left)">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4">
            <a:extLst>
              <a:ext uri="{FF2B5EF4-FFF2-40B4-BE49-F238E27FC236}">
                <a16:creationId xmlns:a16="http://schemas.microsoft.com/office/drawing/2014/main" id="{EE9B2D71-B053-2E25-0C2A-72EF5D2F1A69}"/>
              </a:ext>
            </a:extLst>
          </p:cNvPr>
          <p:cNvSpPr txBox="1">
            <a:spLocks/>
          </p:cNvSpPr>
          <p:nvPr/>
        </p:nvSpPr>
        <p:spPr>
          <a:xfrm>
            <a:off x="1517917" y="0"/>
            <a:ext cx="7978775" cy="100584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sz="4800"/>
              <a:t>03</a:t>
            </a:r>
            <a:br>
              <a:rPr lang="en-IN" altLang="ko-KR" sz="4800"/>
            </a:br>
            <a:r>
              <a:rPr lang="en-IN" altLang="ko-KR" sz="4000"/>
              <a:t>Use of Dataset</a:t>
            </a:r>
            <a:endParaRPr lang="en-IN" altLang="ko-KR" sz="4000" dirty="0"/>
          </a:p>
        </p:txBody>
      </p:sp>
      <p:graphicFrame>
        <p:nvGraphicFramePr>
          <p:cNvPr id="3" name="Diagram 2">
            <a:extLst>
              <a:ext uri="{FF2B5EF4-FFF2-40B4-BE49-F238E27FC236}">
                <a16:creationId xmlns:a16="http://schemas.microsoft.com/office/drawing/2014/main" id="{69D98F1D-2100-2202-ED1B-D91C20893E97}"/>
              </a:ext>
            </a:extLst>
          </p:cNvPr>
          <p:cNvGraphicFramePr/>
          <p:nvPr/>
        </p:nvGraphicFramePr>
        <p:xfrm>
          <a:off x="171450" y="956945"/>
          <a:ext cx="2241550" cy="4040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Box 2">
            <a:extLst>
              <a:ext uri="{FF2B5EF4-FFF2-40B4-BE49-F238E27FC236}">
                <a16:creationId xmlns:a16="http://schemas.microsoft.com/office/drawing/2014/main" id="{71706382-0BF4-E5FB-98F3-12A597434B44}"/>
              </a:ext>
            </a:extLst>
          </p:cNvPr>
          <p:cNvSpPr txBox="1"/>
          <p:nvPr/>
        </p:nvSpPr>
        <p:spPr>
          <a:xfrm>
            <a:off x="3952875" y="1444625"/>
            <a:ext cx="8308340" cy="4801314"/>
          </a:xfrm>
          <a:prstGeom prst="rect">
            <a:avLst/>
          </a:prstGeom>
          <a:noFill/>
        </p:spPr>
        <p:txBody>
          <a:bodyPr wrap="square" rtlCol="0">
            <a:spAutoFit/>
          </a:bodyPr>
          <a:lstStyle/>
          <a:p>
            <a:pPr marL="342900" indent="-342900">
              <a:buFont typeface="Arial" panose="020B0604020202020204" pitchFamily="34" charset="0"/>
              <a:buChar char="•"/>
            </a:pPr>
            <a:r>
              <a:rPr lang="en-IN" altLang="en-US" dirty="0"/>
              <a:t>The data which we have used in this model has been collected from</a:t>
            </a:r>
          </a:p>
          <a:p>
            <a:pPr indent="0">
              <a:buFont typeface="Arial" panose="020B0604020202020204" pitchFamily="34" charset="0"/>
              <a:buNone/>
            </a:pPr>
            <a:r>
              <a:rPr lang="en-IN" altLang="en-US" dirty="0"/>
              <a:t>    Toronto Police Service- Public safety portal.</a:t>
            </a:r>
          </a:p>
          <a:p>
            <a:pPr indent="0">
              <a:buFont typeface="Arial" panose="020B0604020202020204" pitchFamily="34" charset="0"/>
              <a:buNone/>
            </a:pPr>
            <a:endParaRPr lang="en-IN" altLang="en-US" dirty="0"/>
          </a:p>
          <a:p>
            <a:pPr marL="342900" indent="-342900">
              <a:buFont typeface="Arial" panose="020B0604020202020204" pitchFamily="34" charset="0"/>
              <a:buChar char="•"/>
            </a:pPr>
            <a:r>
              <a:rPr lang="en-IN" altLang="en-US" dirty="0"/>
              <a:t> This collected data can be used to extract meaningful information which</a:t>
            </a:r>
          </a:p>
          <a:p>
            <a:pPr indent="0">
              <a:buFont typeface="Arial" panose="020B0604020202020204" pitchFamily="34" charset="0"/>
              <a:buNone/>
            </a:pPr>
            <a:r>
              <a:rPr lang="en-IN" altLang="en-US" dirty="0"/>
              <a:t>can help both the police department and the public to maintain safe</a:t>
            </a:r>
          </a:p>
          <a:p>
            <a:pPr indent="0">
              <a:buFont typeface="Arial" panose="020B0604020202020204" pitchFamily="34" charset="0"/>
              <a:buNone/>
            </a:pPr>
            <a:r>
              <a:rPr lang="en-IN" altLang="en-US" dirty="0"/>
              <a:t>surroundings. Identifying crime and predicting dangerous hotspots at a</a:t>
            </a:r>
          </a:p>
          <a:p>
            <a:pPr indent="0">
              <a:buFont typeface="Arial" panose="020B0604020202020204" pitchFamily="34" charset="0"/>
              <a:buNone/>
            </a:pPr>
            <a:r>
              <a:rPr lang="en-IN" altLang="en-US" dirty="0"/>
              <a:t>certain time and place could provide a better visualization for both public</a:t>
            </a:r>
          </a:p>
          <a:p>
            <a:pPr indent="0">
              <a:buFont typeface="Arial" panose="020B0604020202020204" pitchFamily="34" charset="0"/>
              <a:buNone/>
            </a:pPr>
            <a:r>
              <a:rPr lang="en-IN" altLang="en-US" dirty="0"/>
              <a:t>and authorities.</a:t>
            </a:r>
          </a:p>
          <a:p>
            <a:pPr indent="0">
              <a:buFont typeface="Arial" panose="020B0604020202020204" pitchFamily="34" charset="0"/>
              <a:buNone/>
            </a:pPr>
            <a:endParaRPr lang="en-IN" altLang="en-US" dirty="0"/>
          </a:p>
          <a:p>
            <a:pPr marL="342900" indent="-342900">
              <a:buFont typeface="Arial" panose="020B0604020202020204" pitchFamily="34" charset="0"/>
              <a:buChar char="•"/>
            </a:pPr>
            <a:r>
              <a:rPr lang="en-IN" altLang="en-US" dirty="0"/>
              <a:t>In this dataset we have columns such as- </a:t>
            </a:r>
            <a:r>
              <a:rPr lang="en-IN" altLang="en-US" dirty="0" err="1"/>
              <a:t>Occurence</a:t>
            </a:r>
            <a:r>
              <a:rPr lang="en-IN" altLang="en-US" dirty="0"/>
              <a:t> date, month, reporting</a:t>
            </a:r>
          </a:p>
          <a:p>
            <a:pPr indent="0">
              <a:buFont typeface="Arial" panose="020B0604020202020204" pitchFamily="34" charset="0"/>
              <a:buNone/>
            </a:pPr>
            <a:r>
              <a:rPr lang="en-IN" altLang="en-US" dirty="0"/>
              <a:t>date , </a:t>
            </a:r>
            <a:r>
              <a:rPr lang="en-IN" altLang="en-US" dirty="0" err="1"/>
              <a:t>Neighborhood</a:t>
            </a:r>
            <a:r>
              <a:rPr lang="en-IN" altLang="en-US" dirty="0"/>
              <a:t>, type of offence, MCI (or Major Crime Indicators). This </a:t>
            </a:r>
          </a:p>
          <a:p>
            <a:pPr indent="0">
              <a:buFont typeface="Arial" panose="020B0604020202020204" pitchFamily="34" charset="0"/>
              <a:buNone/>
            </a:pPr>
            <a:r>
              <a:rPr lang="en-IN" altLang="en-US" dirty="0"/>
              <a:t>would help in clearly showcasing which neighbourhood are dangerous and</a:t>
            </a:r>
          </a:p>
          <a:p>
            <a:pPr indent="0">
              <a:buFont typeface="Arial" panose="020B0604020202020204" pitchFamily="34" charset="0"/>
              <a:buNone/>
            </a:pPr>
            <a:r>
              <a:rPr lang="en-IN" altLang="en-US" dirty="0"/>
              <a:t>require more focus of police agencies. It would also supplement to the general public’s knowledge for their own well-being and safety.</a:t>
            </a:r>
          </a:p>
          <a:p>
            <a:pPr indent="0">
              <a:buFont typeface="Arial" panose="020B0604020202020204" pitchFamily="34" charset="0"/>
              <a:buNone/>
            </a:pPr>
            <a:endParaRPr lang="en-IN" altLang="en-US" dirty="0"/>
          </a:p>
          <a:p>
            <a:pPr marL="342900" indent="-342900">
              <a:buFont typeface="Arial" panose="020B0604020202020204" pitchFamily="34" charset="0"/>
              <a:buChar char="•"/>
            </a:pPr>
            <a:r>
              <a:rPr lang="en-IN" altLang="en-US" dirty="0"/>
              <a:t>We have used several time series </a:t>
            </a:r>
            <a:r>
              <a:rPr lang="en-IN" altLang="en-US" dirty="0" err="1"/>
              <a:t>forcasting</a:t>
            </a:r>
            <a:r>
              <a:rPr lang="en-IN" altLang="en-US" dirty="0"/>
              <a:t> along with classification and</a:t>
            </a:r>
          </a:p>
          <a:p>
            <a:pPr indent="0">
              <a:buFont typeface="Arial" panose="020B0604020202020204" pitchFamily="34" charset="0"/>
              <a:buNone/>
            </a:pPr>
            <a:r>
              <a:rPr lang="en-IN" altLang="en-US" dirty="0"/>
              <a:t> clustering algorithms to validate the results.</a:t>
            </a:r>
          </a:p>
        </p:txBody>
      </p:sp>
    </p:spTree>
    <p:extLst>
      <p:ext uri="{BB962C8B-B14F-4D97-AF65-F5344CB8AC3E}">
        <p14:creationId xmlns:p14="http://schemas.microsoft.com/office/powerpoint/2010/main" val="362453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p:tgtEl>
                                          <p:spTgt spid="3"/>
                                        </p:tgtEl>
                                        <p:attrNameLst>
                                          <p:attrName>ppt_y</p:attrName>
                                        </p:attrNameLst>
                                      </p:cBhvr>
                                      <p:tavLst>
                                        <p:tav tm="0">
                                          <p:val>
                                            <p:strVal val="#ppt_y+#ppt_h*1.125000"/>
                                          </p:val>
                                        </p:tav>
                                        <p:tav tm="100000">
                                          <p:val>
                                            <p:strVal val="#ppt_y"/>
                                          </p:val>
                                        </p:tav>
                                      </p:tavLst>
                                    </p:anim>
                                    <p:animEffect transition="in" filter="wipe(up)">
                                      <p:cBhvr>
                                        <p:cTn id="10" dur="500"/>
                                        <p:tgtEl>
                                          <p:spTgt spid="3"/>
                                        </p:tgtEl>
                                      </p:cBhvr>
                                    </p:animEffect>
                                  </p:childTnLst>
                                </p:cTn>
                              </p:par>
                              <p:par>
                                <p:cTn id="11" presetID="12" presetClass="entr" presetSubtype="2" fill="hold" grpId="0" nodeType="withEffect">
                                  <p:stCondLst>
                                    <p:cond delay="0"/>
                                  </p:stCondLst>
                                  <p:childTnLst>
                                    <p:set>
                                      <p:cBhvr>
                                        <p:cTn id="12" dur="1000"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ppt_x</p:attrName>
                                        </p:attrNameLst>
                                      </p:cBhvr>
                                      <p:tavLst>
                                        <p:tav tm="0">
                                          <p:val>
                                            <p:strVal val="#ppt_x+#ppt_w*1.125000"/>
                                          </p:val>
                                        </p:tav>
                                        <p:tav tm="100000">
                                          <p:val>
                                            <p:strVal val="#ppt_x"/>
                                          </p:val>
                                        </p:tav>
                                      </p:tavLst>
                                    </p:anim>
                                    <p:animEffect transition="in" filter="wipe(left)">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5A1813-6103-5E15-FAC5-3DC214C6D3EF}"/>
              </a:ext>
            </a:extLst>
          </p:cNvPr>
          <p:cNvSpPr txBox="1">
            <a:spLocks/>
          </p:cNvSpPr>
          <p:nvPr/>
        </p:nvSpPr>
        <p:spPr>
          <a:xfrm>
            <a:off x="609520" y="189434"/>
            <a:ext cx="10971373" cy="798753"/>
          </a:xfrm>
          <a:prstGeom prst="rect">
            <a:avLst/>
          </a:prstGeom>
        </p:spPr>
        <p:txBody>
          <a:bodyPr>
            <a:normAutofit fontScale="67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ko-KR"/>
              <a:t>04</a:t>
            </a:r>
            <a:br>
              <a:rPr lang="en-IN" altLang="ko-KR"/>
            </a:br>
            <a:r>
              <a:rPr lang="en-IN" altLang="ko-KR"/>
              <a:t>Data Pre-Processing</a:t>
            </a:r>
            <a:endParaRPr lang="en-IN" altLang="ko-KR" dirty="0"/>
          </a:p>
        </p:txBody>
      </p:sp>
      <p:sp>
        <p:nvSpPr>
          <p:cNvPr id="5" name="Text Box 4">
            <a:extLst>
              <a:ext uri="{FF2B5EF4-FFF2-40B4-BE49-F238E27FC236}">
                <a16:creationId xmlns:a16="http://schemas.microsoft.com/office/drawing/2014/main" id="{7B81AF66-6DAA-F326-E3CB-9991325D7969}"/>
              </a:ext>
            </a:extLst>
          </p:cNvPr>
          <p:cNvSpPr txBox="1"/>
          <p:nvPr/>
        </p:nvSpPr>
        <p:spPr>
          <a:xfrm>
            <a:off x="100965" y="1452880"/>
            <a:ext cx="5686425" cy="4707890"/>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lstStyle/>
          <a:p>
            <a:pPr marL="342900" indent="-342900" algn="l">
              <a:buFont typeface="Arial" panose="020B0604020202020204" pitchFamily="34" charset="0"/>
              <a:buChar char="•"/>
            </a:pPr>
            <a:r>
              <a:rPr lang="en-IN" altLang="en-US" b="1" i="1" dirty="0"/>
              <a:t>There were many duplicates as well as there </a:t>
            </a:r>
            <a:r>
              <a:rPr lang="en-IN" altLang="en-US" b="1" i="1" dirty="0" err="1"/>
              <a:t>werecolumns</a:t>
            </a:r>
            <a:r>
              <a:rPr lang="en-IN" altLang="en-US" b="1" i="1" dirty="0"/>
              <a:t> like X,Y coordinates , </a:t>
            </a:r>
            <a:r>
              <a:rPr lang="en-IN" altLang="en-US" b="1" i="1" dirty="0" err="1"/>
              <a:t>NeighborhoodID</a:t>
            </a:r>
            <a:r>
              <a:rPr lang="en-IN" altLang="en-US" b="1" i="1" dirty="0"/>
              <a:t>,</a:t>
            </a:r>
          </a:p>
          <a:p>
            <a:pPr indent="0">
              <a:buFont typeface="Arial" panose="020B0604020202020204" pitchFamily="34" charset="0"/>
              <a:buNone/>
            </a:pPr>
            <a:r>
              <a:rPr lang="en-IN" altLang="en-US" b="1" i="1" dirty="0" err="1"/>
              <a:t>ReportDayOfweek</a:t>
            </a:r>
            <a:r>
              <a:rPr lang="en-IN" altLang="en-US" b="1" i="1" dirty="0"/>
              <a:t>, etc which were not that relevant</a:t>
            </a:r>
          </a:p>
          <a:p>
            <a:pPr indent="0">
              <a:buFont typeface="Arial" panose="020B0604020202020204" pitchFamily="34" charset="0"/>
              <a:buNone/>
            </a:pPr>
            <a:r>
              <a:rPr lang="en-IN" altLang="en-US" b="1" i="1" dirty="0"/>
              <a:t>for predictions and clustering so we had to drop those</a:t>
            </a:r>
          </a:p>
          <a:p>
            <a:pPr indent="0">
              <a:buFont typeface="Arial" panose="020B0604020202020204" pitchFamily="34" charset="0"/>
              <a:buNone/>
            </a:pPr>
            <a:r>
              <a:rPr lang="en-IN" altLang="en-US" b="1" i="1" dirty="0"/>
              <a:t>columns.</a:t>
            </a:r>
          </a:p>
          <a:p>
            <a:pPr marL="342900" indent="-342900">
              <a:buFont typeface="Arial" panose="020B0604020202020204" pitchFamily="34" charset="0"/>
              <a:buChar char="•"/>
            </a:pPr>
            <a:r>
              <a:rPr lang="en-IN" altLang="en-US" b="1" i="1" dirty="0"/>
              <a:t>Using the data after dropping these columns we</a:t>
            </a:r>
          </a:p>
          <a:p>
            <a:pPr indent="0">
              <a:buFont typeface="Arial" panose="020B0604020202020204" pitchFamily="34" charset="0"/>
              <a:buNone/>
            </a:pPr>
            <a:r>
              <a:rPr lang="en-IN" altLang="en-US" b="1" i="1" dirty="0"/>
              <a:t> have done various </a:t>
            </a:r>
            <a:r>
              <a:rPr lang="en-IN" altLang="en-US" b="1" i="1" dirty="0" err="1"/>
              <a:t>vizualizations</a:t>
            </a:r>
            <a:r>
              <a:rPr lang="en-IN" altLang="en-US" b="1" i="1" dirty="0"/>
              <a:t> using grouping</a:t>
            </a:r>
          </a:p>
          <a:p>
            <a:pPr indent="0">
              <a:buFont typeface="Arial" panose="020B0604020202020204" pitchFamily="34" charset="0"/>
              <a:buNone/>
            </a:pPr>
            <a:r>
              <a:rPr lang="en-IN" altLang="en-US" b="1" i="1" dirty="0"/>
              <a:t>techniques.</a:t>
            </a:r>
          </a:p>
          <a:p>
            <a:pPr marL="342900" indent="-342900">
              <a:buFont typeface="Arial" panose="020B0604020202020204" pitchFamily="34" charset="0"/>
              <a:buChar char="•"/>
            </a:pPr>
            <a:r>
              <a:rPr lang="en-IN" altLang="en-US" b="1" i="1" dirty="0"/>
              <a:t>We had to factorise various independent and</a:t>
            </a:r>
          </a:p>
          <a:p>
            <a:pPr indent="0">
              <a:buFont typeface="Arial" panose="020B0604020202020204" pitchFamily="34" charset="0"/>
              <a:buNone/>
            </a:pPr>
            <a:r>
              <a:rPr lang="en-IN" altLang="en-US" b="1" i="1" dirty="0"/>
              <a:t>dependent variable for classification. Also,</a:t>
            </a:r>
          </a:p>
          <a:p>
            <a:pPr indent="0">
              <a:buFont typeface="Arial" panose="020B0604020202020204" pitchFamily="34" charset="0"/>
              <a:buNone/>
            </a:pPr>
            <a:r>
              <a:rPr lang="en-IN" altLang="en-US" b="1" i="1" dirty="0" err="1"/>
              <a:t>OneHotEncoder</a:t>
            </a:r>
            <a:r>
              <a:rPr lang="en-IN" altLang="en-US" b="1" i="1" dirty="0"/>
              <a:t>() was used  to all the X variables for</a:t>
            </a:r>
          </a:p>
          <a:p>
            <a:pPr indent="0">
              <a:buFont typeface="Arial" panose="020B0604020202020204" pitchFamily="34" charset="0"/>
              <a:buNone/>
            </a:pPr>
            <a:r>
              <a:rPr lang="en-IN" altLang="en-US" b="1" i="1" dirty="0"/>
              <a:t>input into the classification model.</a:t>
            </a:r>
          </a:p>
          <a:p>
            <a:pPr marL="342900" indent="-342900">
              <a:buFont typeface="Arial" panose="020B0604020202020204" pitchFamily="34" charset="0"/>
              <a:buChar char="•"/>
            </a:pPr>
            <a:r>
              <a:rPr lang="en-IN" altLang="en-US" b="1" i="1" dirty="0"/>
              <a:t>Also we, have considered those crimes which took</a:t>
            </a:r>
          </a:p>
          <a:p>
            <a:pPr indent="0">
              <a:buFont typeface="Arial" panose="020B0604020202020204" pitchFamily="34" charset="0"/>
              <a:buNone/>
            </a:pPr>
            <a:r>
              <a:rPr lang="en-IN" altLang="en-US" b="1" i="1" dirty="0"/>
              <a:t> place after December 2014 as before that there were not sufficient data.</a:t>
            </a:r>
          </a:p>
        </p:txBody>
      </p:sp>
      <p:pic>
        <p:nvPicPr>
          <p:cNvPr id="6" name="Picture 5" descr="Screenshot 2020-12-03 00.01.31">
            <a:extLst>
              <a:ext uri="{FF2B5EF4-FFF2-40B4-BE49-F238E27FC236}">
                <a16:creationId xmlns:a16="http://schemas.microsoft.com/office/drawing/2014/main" id="{A65755BE-CD7A-CF2E-18CB-FE8809C6F3AA}"/>
              </a:ext>
            </a:extLst>
          </p:cNvPr>
          <p:cNvPicPr>
            <a:picLocks noChangeAspect="1"/>
          </p:cNvPicPr>
          <p:nvPr/>
        </p:nvPicPr>
        <p:blipFill>
          <a:blip r:embed="rId2"/>
          <a:srcRect l="22172" t="43401" r="16824" b="26263"/>
          <a:stretch>
            <a:fillRect/>
          </a:stretch>
        </p:blipFill>
        <p:spPr>
          <a:xfrm>
            <a:off x="5739766" y="884983"/>
            <a:ext cx="5841128" cy="2230447"/>
          </a:xfrm>
          <a:prstGeom prst="rect">
            <a:avLst/>
          </a:prstGeom>
        </p:spPr>
      </p:pic>
      <p:pic>
        <p:nvPicPr>
          <p:cNvPr id="7" name="Picture 6" descr="Screenshot 2020-12-02 23.45.57">
            <a:extLst>
              <a:ext uri="{FF2B5EF4-FFF2-40B4-BE49-F238E27FC236}">
                <a16:creationId xmlns:a16="http://schemas.microsoft.com/office/drawing/2014/main" id="{03AA366B-387D-FC41-735C-25F79CECF2B3}"/>
              </a:ext>
            </a:extLst>
          </p:cNvPr>
          <p:cNvPicPr>
            <a:picLocks noChangeAspect="1"/>
          </p:cNvPicPr>
          <p:nvPr/>
        </p:nvPicPr>
        <p:blipFill>
          <a:blip r:embed="rId3"/>
          <a:srcRect l="16016" t="49293" r="20903" b="24893"/>
          <a:stretch>
            <a:fillRect/>
          </a:stretch>
        </p:blipFill>
        <p:spPr>
          <a:xfrm>
            <a:off x="5990907" y="3348784"/>
            <a:ext cx="5350861" cy="1817250"/>
          </a:xfrm>
          <a:prstGeom prst="rect">
            <a:avLst/>
          </a:prstGeom>
        </p:spPr>
      </p:pic>
      <p:pic>
        <p:nvPicPr>
          <p:cNvPr id="8" name="Content Placeholder 6" descr="Screenshot 2020-12-02 23.43.38">
            <a:extLst>
              <a:ext uri="{FF2B5EF4-FFF2-40B4-BE49-F238E27FC236}">
                <a16:creationId xmlns:a16="http://schemas.microsoft.com/office/drawing/2014/main" id="{2388EBB9-58B9-DCC3-8703-6FE8F2862821}"/>
              </a:ext>
            </a:extLst>
          </p:cNvPr>
          <p:cNvPicPr>
            <a:picLocks noChangeAspect="1"/>
          </p:cNvPicPr>
          <p:nvPr/>
        </p:nvPicPr>
        <p:blipFill>
          <a:blip r:embed="rId4"/>
          <a:srcRect l="20641" t="42274" r="50218" b="29258"/>
          <a:stretch>
            <a:fillRect/>
          </a:stretch>
        </p:blipFill>
        <p:spPr>
          <a:xfrm>
            <a:off x="5787390" y="5166034"/>
            <a:ext cx="4693920" cy="1610051"/>
          </a:xfrm>
          <a:prstGeom prst="rect">
            <a:avLst/>
          </a:prstGeom>
        </p:spPr>
      </p:pic>
    </p:spTree>
    <p:extLst>
      <p:ext uri="{BB962C8B-B14F-4D97-AF65-F5344CB8AC3E}">
        <p14:creationId xmlns:p14="http://schemas.microsoft.com/office/powerpoint/2010/main" val="134420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p:tgtEl>
                                          <p:spTgt spid="5"/>
                                        </p:tgtEl>
                                        <p:attrNameLst>
                                          <p:attrName>ppt_x</p:attrName>
                                        </p:attrNameLst>
                                      </p:cBhvr>
                                      <p:tavLst>
                                        <p:tav tm="0">
                                          <p:val>
                                            <p:strVal val="#ppt_x-#ppt_w*1.125000"/>
                                          </p:val>
                                        </p:tav>
                                        <p:tav tm="100000">
                                          <p:val>
                                            <p:strVal val="#ppt_x"/>
                                          </p:val>
                                        </p:tav>
                                      </p:tavLst>
                                    </p:anim>
                                    <p:animEffect transition="in" filter="wipe(right)">
                                      <p:cBhvr>
                                        <p:cTn id="10" dur="500"/>
                                        <p:tgtEl>
                                          <p:spTgt spid="5"/>
                                        </p:tgtEl>
                                      </p:cBhvr>
                                    </p:animEffect>
                                  </p:childTnLst>
                                </p:cTn>
                              </p:par>
                              <p:par>
                                <p:cTn id="11" presetID="1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19C5C68C-4D88-4968-AEF3-D23789AF82FB}"/>
              </a:ext>
            </a:extLst>
          </p:cNvPr>
          <p:cNvSpPr txBox="1"/>
          <p:nvPr/>
        </p:nvSpPr>
        <p:spPr>
          <a:xfrm>
            <a:off x="426085" y="-133350"/>
            <a:ext cx="6322695" cy="1445260"/>
          </a:xfrm>
          <a:prstGeom prst="rect">
            <a:avLst/>
          </a:prstGeom>
          <a:noFill/>
        </p:spPr>
        <p:txBody>
          <a:bodyPr wrap="square" rtlCol="0">
            <a:spAutoFit/>
          </a:bodyPr>
          <a:lstStyle/>
          <a:p>
            <a:r>
              <a:rPr lang="en-IN" altLang="en-US" sz="4400" b="1" dirty="0"/>
              <a:t>05</a:t>
            </a:r>
          </a:p>
          <a:p>
            <a:r>
              <a:rPr lang="en-IN" altLang="en-US" sz="4400" b="1" dirty="0" err="1"/>
              <a:t>Vizualization</a:t>
            </a:r>
            <a:endParaRPr lang="en-IN" altLang="en-US" sz="4400" b="1" dirty="0"/>
          </a:p>
        </p:txBody>
      </p:sp>
      <p:pic>
        <p:nvPicPr>
          <p:cNvPr id="4" name="Picture 97" descr="Screenshot (683)">
            <a:extLst>
              <a:ext uri="{FF2B5EF4-FFF2-40B4-BE49-F238E27FC236}">
                <a16:creationId xmlns:a16="http://schemas.microsoft.com/office/drawing/2014/main" id="{554022A6-3CDF-CF1B-E37F-C1CDE93ABD3B}"/>
              </a:ext>
            </a:extLst>
          </p:cNvPr>
          <p:cNvPicPr>
            <a:picLocks noChangeAspect="1"/>
          </p:cNvPicPr>
          <p:nvPr/>
        </p:nvPicPr>
        <p:blipFill>
          <a:blip r:embed="rId2"/>
          <a:srcRect l="22061" t="39205" r="33372" b="24085"/>
          <a:stretch>
            <a:fillRect/>
          </a:stretch>
        </p:blipFill>
        <p:spPr>
          <a:xfrm>
            <a:off x="195580" y="1311910"/>
            <a:ext cx="5433695" cy="4448810"/>
          </a:xfrm>
          <a:prstGeom prst="rect">
            <a:avLst/>
          </a:prstGeom>
        </p:spPr>
      </p:pic>
      <p:pic>
        <p:nvPicPr>
          <p:cNvPr id="5" name="Picture 108" descr="Screenshot (684)">
            <a:extLst>
              <a:ext uri="{FF2B5EF4-FFF2-40B4-BE49-F238E27FC236}">
                <a16:creationId xmlns:a16="http://schemas.microsoft.com/office/drawing/2014/main" id="{0BA91B06-8063-C636-C251-4D9D58751A56}"/>
              </a:ext>
            </a:extLst>
          </p:cNvPr>
          <p:cNvPicPr>
            <a:picLocks noChangeAspect="1"/>
          </p:cNvPicPr>
          <p:nvPr/>
        </p:nvPicPr>
        <p:blipFill>
          <a:blip r:embed="rId3"/>
          <a:srcRect l="21756" t="37202" r="11691" b="16615"/>
          <a:stretch>
            <a:fillRect/>
          </a:stretch>
        </p:blipFill>
        <p:spPr>
          <a:xfrm>
            <a:off x="5975985" y="1204595"/>
            <a:ext cx="6039485" cy="4449445"/>
          </a:xfrm>
          <a:prstGeom prst="rect">
            <a:avLst/>
          </a:prstGeom>
        </p:spPr>
      </p:pic>
    </p:spTree>
    <p:extLst>
      <p:ext uri="{BB962C8B-B14F-4D97-AF65-F5344CB8AC3E}">
        <p14:creationId xmlns:p14="http://schemas.microsoft.com/office/powerpoint/2010/main" val="362126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ED08AED-F849-DA94-1250-429471675AD9}"/>
              </a:ext>
            </a:extLst>
          </p:cNvPr>
          <p:cNvSpPr txBox="1"/>
          <p:nvPr/>
        </p:nvSpPr>
        <p:spPr>
          <a:xfrm>
            <a:off x="436245" y="-2540"/>
            <a:ext cx="6322695" cy="1445260"/>
          </a:xfrm>
          <a:prstGeom prst="rect">
            <a:avLst/>
          </a:prstGeom>
          <a:noFill/>
        </p:spPr>
        <p:txBody>
          <a:bodyPr wrap="square" rtlCol="0">
            <a:spAutoFit/>
          </a:bodyPr>
          <a:lstStyle/>
          <a:p>
            <a:r>
              <a:rPr lang="en-IN" altLang="en-US" sz="4400" b="1" dirty="0"/>
              <a:t>05</a:t>
            </a:r>
          </a:p>
          <a:p>
            <a:r>
              <a:rPr lang="en-IN" altLang="en-US" sz="4400" b="1" dirty="0" err="1"/>
              <a:t>Vizualization</a:t>
            </a:r>
            <a:endParaRPr lang="en-IN" altLang="en-US" sz="4400" b="1" dirty="0"/>
          </a:p>
        </p:txBody>
      </p:sp>
      <p:pic>
        <p:nvPicPr>
          <p:cNvPr id="3" name="Content Placeholder 6" descr="Screenshot (700)">
            <a:extLst>
              <a:ext uri="{FF2B5EF4-FFF2-40B4-BE49-F238E27FC236}">
                <a16:creationId xmlns:a16="http://schemas.microsoft.com/office/drawing/2014/main" id="{9A1D819D-FCD5-F79C-9890-6AFB5A8EC094}"/>
              </a:ext>
            </a:extLst>
          </p:cNvPr>
          <p:cNvPicPr>
            <a:picLocks noChangeAspect="1"/>
          </p:cNvPicPr>
          <p:nvPr/>
        </p:nvPicPr>
        <p:blipFill>
          <a:blip r:embed="rId2"/>
          <a:srcRect l="17421" t="26625" r="27660" b="9213"/>
          <a:stretch>
            <a:fillRect/>
          </a:stretch>
        </p:blipFill>
        <p:spPr>
          <a:xfrm>
            <a:off x="436245" y="1442720"/>
            <a:ext cx="5569585" cy="4702810"/>
          </a:xfrm>
          <a:prstGeom prst="rect">
            <a:avLst/>
          </a:prstGeom>
        </p:spPr>
      </p:pic>
      <p:pic>
        <p:nvPicPr>
          <p:cNvPr id="4" name="Content Placeholder 3" descr="Screenshot 2020-12-03 00.18.31">
            <a:extLst>
              <a:ext uri="{FF2B5EF4-FFF2-40B4-BE49-F238E27FC236}">
                <a16:creationId xmlns:a16="http://schemas.microsoft.com/office/drawing/2014/main" id="{FA12F740-6E90-04F4-B82A-A89F3DA8AD06}"/>
              </a:ext>
            </a:extLst>
          </p:cNvPr>
          <p:cNvPicPr>
            <a:picLocks noChangeAspect="1"/>
          </p:cNvPicPr>
          <p:nvPr/>
        </p:nvPicPr>
        <p:blipFill>
          <a:blip r:embed="rId3"/>
          <a:srcRect l="23083" t="44477" r="23847" b="12841"/>
          <a:stretch>
            <a:fillRect/>
          </a:stretch>
        </p:blipFill>
        <p:spPr>
          <a:xfrm>
            <a:off x="6214745" y="1377315"/>
            <a:ext cx="5835015" cy="4768215"/>
          </a:xfrm>
          <a:prstGeom prst="rect">
            <a:avLst/>
          </a:prstGeom>
        </p:spPr>
      </p:pic>
    </p:spTree>
    <p:extLst>
      <p:ext uri="{BB962C8B-B14F-4D97-AF65-F5344CB8AC3E}">
        <p14:creationId xmlns:p14="http://schemas.microsoft.com/office/powerpoint/2010/main" val="4790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852EC8AF-1BCC-48A5-5D26-D8C7908AB1D7}"/>
              </a:ext>
            </a:extLst>
          </p:cNvPr>
          <p:cNvGrpSpPr/>
          <p:nvPr/>
        </p:nvGrpSpPr>
        <p:grpSpPr>
          <a:xfrm>
            <a:off x="2848142" y="138831"/>
            <a:ext cx="4898390" cy="1207144"/>
            <a:chOff x="3006462" y="707524"/>
            <a:chExt cx="3237233" cy="1207243"/>
          </a:xfrm>
        </p:grpSpPr>
        <p:sp>
          <p:nvSpPr>
            <p:cNvPr id="3" name="Text Box 5">
              <a:extLst>
                <a:ext uri="{FF2B5EF4-FFF2-40B4-BE49-F238E27FC236}">
                  <a16:creationId xmlns:a16="http://schemas.microsoft.com/office/drawing/2014/main" id="{E3F37A9C-7991-A1A4-0AA0-B2EA09CF7573}"/>
                </a:ext>
              </a:extLst>
            </p:cNvPr>
            <p:cNvSpPr txBox="1">
              <a:spLocks noChangeArrowheads="1"/>
            </p:cNvSpPr>
            <p:nvPr/>
          </p:nvSpPr>
          <p:spPr bwMode="auto">
            <a:xfrm>
              <a:off x="3024989" y="1269554"/>
              <a:ext cx="3218706" cy="645213"/>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3600" b="1" dirty="0">
                  <a:latin typeface="+mj-lt"/>
                  <a:cs typeface="굴림" pitchFamily="50" charset="-127"/>
                </a:rPr>
                <a:t>Time Series Forcasting</a:t>
              </a:r>
            </a:p>
          </p:txBody>
        </p:sp>
        <p:sp>
          <p:nvSpPr>
            <p:cNvPr id="4" name="Text Box 4">
              <a:extLst>
                <a:ext uri="{FF2B5EF4-FFF2-40B4-BE49-F238E27FC236}">
                  <a16:creationId xmlns:a16="http://schemas.microsoft.com/office/drawing/2014/main" id="{5B8F476C-5425-33A5-3D68-606328BB0362}"/>
                </a:ext>
              </a:extLst>
            </p:cNvPr>
            <p:cNvSpPr txBox="1">
              <a:spLocks noChangeArrowheads="1"/>
            </p:cNvSpPr>
            <p:nvPr/>
          </p:nvSpPr>
          <p:spPr bwMode="auto">
            <a:xfrm>
              <a:off x="3006462" y="707524"/>
              <a:ext cx="936104" cy="706813"/>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latin typeface="+mj-lt"/>
                  <a:ea typeface="Malgun Gothic" panose="020B0503020000020004" pitchFamily="50" charset="-127"/>
                  <a:cs typeface="굴림" pitchFamily="50" charset="-127"/>
                </a:rPr>
                <a:t>0</a:t>
              </a:r>
              <a:r>
                <a:rPr kumimoji="1" lang="en-IN" altLang="en-US" sz="4000" b="1" dirty="0">
                  <a:latin typeface="+mj-lt"/>
                  <a:ea typeface="Malgun Gothic" panose="020B0503020000020004" pitchFamily="50" charset="-127"/>
                  <a:cs typeface="굴림" pitchFamily="50" charset="-127"/>
                </a:rPr>
                <a:t>6</a:t>
              </a:r>
            </a:p>
          </p:txBody>
        </p:sp>
      </p:grpSp>
      <p:sp>
        <p:nvSpPr>
          <p:cNvPr id="5" name="Text Box 2">
            <a:extLst>
              <a:ext uri="{FF2B5EF4-FFF2-40B4-BE49-F238E27FC236}">
                <a16:creationId xmlns:a16="http://schemas.microsoft.com/office/drawing/2014/main" id="{A20ED133-8E74-5620-896B-327AE2A8A765}"/>
              </a:ext>
            </a:extLst>
          </p:cNvPr>
          <p:cNvSpPr txBox="1"/>
          <p:nvPr/>
        </p:nvSpPr>
        <p:spPr>
          <a:xfrm>
            <a:off x="142240" y="1795145"/>
            <a:ext cx="11824335" cy="4892675"/>
          </a:xfrm>
          <a:prstGeom prst="rect">
            <a:avLst/>
          </a:prstGeom>
          <a:solidFill>
            <a:schemeClr val="bg1"/>
          </a:solidFill>
        </p:spPr>
        <p:txBody>
          <a:bodyPr wrap="square" rtlCol="0">
            <a:spAutoFit/>
          </a:bodyPr>
          <a:lstStyle/>
          <a:p>
            <a:r>
              <a:rPr lang="en-IN" altLang="en-US" sz="2400" b="1" dirty="0">
                <a:solidFill>
                  <a:schemeClr val="tx1"/>
                </a:solidFill>
                <a:effectLst>
                  <a:outerShdw blurRad="38100" dist="19050" dir="2700000" algn="tl" rotWithShape="0">
                    <a:schemeClr val="dk1">
                      <a:alpha val="40000"/>
                    </a:schemeClr>
                  </a:outerShdw>
                </a:effectLst>
                <a:sym typeface="+mn-ea"/>
              </a:rPr>
              <a:t>ARIMA Time Series </a:t>
            </a:r>
            <a:r>
              <a:rPr lang="en-IN" altLang="en-US" sz="2400" b="1" dirty="0" err="1">
                <a:solidFill>
                  <a:schemeClr val="tx1"/>
                </a:solidFill>
                <a:effectLst>
                  <a:outerShdw blurRad="38100" dist="19050" dir="2700000" algn="tl" rotWithShape="0">
                    <a:schemeClr val="dk1">
                      <a:alpha val="40000"/>
                    </a:schemeClr>
                  </a:outerShdw>
                </a:effectLst>
                <a:sym typeface="+mn-ea"/>
              </a:rPr>
              <a:t>Forcasting</a:t>
            </a:r>
            <a:r>
              <a:rPr lang="en-IN" altLang="en-US" sz="2400" b="1" dirty="0">
                <a:solidFill>
                  <a:schemeClr val="tx1"/>
                </a:solidFill>
                <a:effectLst>
                  <a:outerShdw blurRad="38100" dist="19050" dir="2700000" algn="tl" rotWithShape="0">
                    <a:schemeClr val="dk1">
                      <a:alpha val="40000"/>
                    </a:schemeClr>
                  </a:outerShdw>
                </a:effectLst>
                <a:sym typeface="+mn-ea"/>
              </a:rPr>
              <a:t>:  </a:t>
            </a:r>
            <a:r>
              <a:rPr lang="en-IN" altLang="en-US" sz="2400" i="1" dirty="0">
                <a:solidFill>
                  <a:schemeClr val="tx1"/>
                </a:solidFill>
                <a:effectLst>
                  <a:outerShdw blurRad="38100" dist="19050" dir="2700000" algn="tl" rotWithShape="0">
                    <a:schemeClr val="dk1">
                      <a:alpha val="40000"/>
                    </a:schemeClr>
                  </a:outerShdw>
                </a:effectLst>
                <a:sym typeface="+mn-ea"/>
              </a:rPr>
              <a:t>A popular and widely used statistical method for time </a:t>
            </a:r>
          </a:p>
          <a:p>
            <a:r>
              <a:rPr lang="en-IN" altLang="en-US" sz="2400" i="1" dirty="0">
                <a:solidFill>
                  <a:schemeClr val="tx1"/>
                </a:solidFill>
                <a:effectLst>
                  <a:outerShdw blurRad="38100" dist="19050" dir="2700000" algn="tl" rotWithShape="0">
                    <a:schemeClr val="dk1">
                      <a:alpha val="40000"/>
                    </a:schemeClr>
                  </a:outerShdw>
                </a:effectLst>
                <a:sym typeface="+mn-ea"/>
              </a:rPr>
              <a:t>series forecasting is the </a:t>
            </a:r>
            <a:r>
              <a:rPr lang="en-IN" altLang="en-US" sz="2400" b="1" i="1" dirty="0">
                <a:solidFill>
                  <a:schemeClr val="tx1"/>
                </a:solidFill>
                <a:effectLst>
                  <a:outerShdw blurRad="38100" dist="19050" dir="2700000" algn="tl" rotWithShape="0">
                    <a:schemeClr val="dk1">
                      <a:alpha val="40000"/>
                    </a:schemeClr>
                  </a:outerShdw>
                </a:effectLst>
                <a:sym typeface="+mn-ea"/>
              </a:rPr>
              <a:t>ARIMA </a:t>
            </a:r>
            <a:r>
              <a:rPr lang="en-IN" altLang="en-US" sz="2400" i="1" dirty="0">
                <a:solidFill>
                  <a:schemeClr val="tx1"/>
                </a:solidFill>
                <a:effectLst>
                  <a:outerShdw blurRad="38100" dist="19050" dir="2700000" algn="tl" rotWithShape="0">
                    <a:schemeClr val="dk1">
                      <a:alpha val="40000"/>
                    </a:schemeClr>
                  </a:outerShdw>
                </a:effectLst>
                <a:sym typeface="+mn-ea"/>
              </a:rPr>
              <a:t>model</a:t>
            </a:r>
            <a:r>
              <a:rPr lang="en-IN" altLang="en-US" sz="2400" b="1" i="1" dirty="0">
                <a:solidFill>
                  <a:schemeClr val="tx1"/>
                </a:solidFill>
                <a:effectLst>
                  <a:outerShdw blurRad="38100" dist="19050" dir="2700000" algn="tl" rotWithShape="0">
                    <a:schemeClr val="dk1">
                      <a:alpha val="40000"/>
                    </a:schemeClr>
                  </a:outerShdw>
                </a:effectLst>
                <a:sym typeface="+mn-ea"/>
              </a:rPr>
              <a:t>. ARIMA</a:t>
            </a:r>
            <a:r>
              <a:rPr lang="en-IN" altLang="en-US" sz="2400" i="1" dirty="0">
                <a:solidFill>
                  <a:schemeClr val="tx1"/>
                </a:solidFill>
                <a:effectLst>
                  <a:outerShdw blurRad="38100" dist="19050" dir="2700000" algn="tl" rotWithShape="0">
                    <a:schemeClr val="dk1">
                      <a:alpha val="40000"/>
                    </a:schemeClr>
                  </a:outerShdw>
                </a:effectLst>
                <a:sym typeface="+mn-ea"/>
              </a:rPr>
              <a:t> is an acronym that stands for</a:t>
            </a:r>
            <a:r>
              <a:rPr lang="en-IN" altLang="en-US" sz="2400" b="1" i="1" dirty="0">
                <a:solidFill>
                  <a:schemeClr val="tx1"/>
                </a:solidFill>
                <a:effectLst>
                  <a:outerShdw blurRad="38100" dist="19050" dir="2700000" algn="tl" rotWithShape="0">
                    <a:schemeClr val="dk1">
                      <a:alpha val="40000"/>
                    </a:schemeClr>
                  </a:outerShdw>
                </a:effectLst>
                <a:sym typeface="+mn-ea"/>
              </a:rPr>
              <a:t> </a:t>
            </a:r>
          </a:p>
          <a:p>
            <a:r>
              <a:rPr lang="en-IN" altLang="en-US" sz="2400" b="1" i="1" dirty="0" err="1">
                <a:solidFill>
                  <a:schemeClr val="tx1"/>
                </a:solidFill>
                <a:effectLst>
                  <a:outerShdw blurRad="38100" dist="19050" dir="2700000" algn="tl" rotWithShape="0">
                    <a:schemeClr val="dk1">
                      <a:alpha val="40000"/>
                    </a:schemeClr>
                  </a:outerShdw>
                </a:effectLst>
                <a:sym typeface="+mn-ea"/>
              </a:rPr>
              <a:t>AutoRegressive</a:t>
            </a:r>
            <a:r>
              <a:rPr lang="en-IN" altLang="en-US" sz="2400" b="1" i="1" dirty="0">
                <a:solidFill>
                  <a:schemeClr val="tx1"/>
                </a:solidFill>
                <a:effectLst>
                  <a:outerShdw blurRad="38100" dist="19050" dir="2700000" algn="tl" rotWithShape="0">
                    <a:schemeClr val="dk1">
                      <a:alpha val="40000"/>
                    </a:schemeClr>
                  </a:outerShdw>
                </a:effectLst>
                <a:sym typeface="+mn-ea"/>
              </a:rPr>
              <a:t> Integrated Moving Average. </a:t>
            </a:r>
            <a:r>
              <a:rPr lang="en-IN" altLang="en-US" sz="2400" i="1" dirty="0">
                <a:solidFill>
                  <a:schemeClr val="tx1"/>
                </a:solidFill>
                <a:effectLst>
                  <a:outerShdw blurRad="38100" dist="19050" dir="2700000" algn="tl" rotWithShape="0">
                    <a:schemeClr val="dk1">
                      <a:alpha val="40000"/>
                    </a:schemeClr>
                  </a:outerShdw>
                </a:effectLst>
                <a:sym typeface="+mn-ea"/>
              </a:rPr>
              <a:t>It is a class of model that captures a suite </a:t>
            </a:r>
          </a:p>
          <a:p>
            <a:r>
              <a:rPr lang="en-IN" altLang="en-US" sz="2400" i="1" dirty="0">
                <a:solidFill>
                  <a:schemeClr val="tx1"/>
                </a:solidFill>
                <a:effectLst>
                  <a:outerShdw blurRad="38100" dist="19050" dir="2700000" algn="tl" rotWithShape="0">
                    <a:schemeClr val="dk1">
                      <a:alpha val="40000"/>
                    </a:schemeClr>
                  </a:outerShdw>
                </a:effectLst>
                <a:sym typeface="+mn-ea"/>
              </a:rPr>
              <a:t>of different standard temporal structures in time series data</a:t>
            </a:r>
            <a:r>
              <a:rPr lang="en-IN" altLang="en-US" sz="2400" b="1" i="1" dirty="0">
                <a:solidFill>
                  <a:schemeClr val="tx1"/>
                </a:solidFill>
                <a:effectLst>
                  <a:outerShdw blurRad="38100" dist="19050" dir="2700000" algn="tl" rotWithShape="0">
                    <a:schemeClr val="dk1">
                      <a:alpha val="40000"/>
                    </a:schemeClr>
                  </a:outerShdw>
                </a:effectLst>
                <a:sym typeface="+mn-ea"/>
              </a:rPr>
              <a:t>.</a:t>
            </a:r>
          </a:p>
          <a:p>
            <a:r>
              <a:rPr lang="en-IN" altLang="en-US" sz="2400" b="1" i="1" dirty="0">
                <a:solidFill>
                  <a:schemeClr val="tx1"/>
                </a:solidFill>
                <a:effectLst>
                  <a:outerShdw blurRad="38100" dist="19050" dir="2700000" algn="tl" rotWithShape="0">
                    <a:schemeClr val="dk1">
                      <a:alpha val="40000"/>
                    </a:schemeClr>
                  </a:outerShdw>
                </a:effectLst>
                <a:sym typeface="+mn-ea"/>
              </a:rPr>
              <a:t>AR: Autoregression</a:t>
            </a:r>
            <a:r>
              <a:rPr lang="en-IN" altLang="en-US" sz="2400" i="1" dirty="0">
                <a:solidFill>
                  <a:schemeClr val="tx1"/>
                </a:solidFill>
                <a:effectLst>
                  <a:outerShdw blurRad="38100" dist="19050" dir="2700000" algn="tl" rotWithShape="0">
                    <a:schemeClr val="dk1">
                      <a:alpha val="40000"/>
                    </a:schemeClr>
                  </a:outerShdw>
                </a:effectLst>
                <a:sym typeface="+mn-ea"/>
              </a:rPr>
              <a:t>. A model that uses the dependent relationship between an observation and some number of lagged observations.</a:t>
            </a:r>
          </a:p>
          <a:p>
            <a:r>
              <a:rPr lang="en-IN" altLang="en-US" sz="2400" b="1" i="1" dirty="0">
                <a:solidFill>
                  <a:schemeClr val="tx1"/>
                </a:solidFill>
                <a:effectLst>
                  <a:outerShdw blurRad="38100" dist="19050" dir="2700000" algn="tl" rotWithShape="0">
                    <a:schemeClr val="dk1">
                      <a:alpha val="40000"/>
                    </a:schemeClr>
                  </a:outerShdw>
                </a:effectLst>
                <a:sym typeface="+mn-ea"/>
              </a:rPr>
              <a:t>I: Integrated</a:t>
            </a:r>
            <a:r>
              <a:rPr lang="en-IN" altLang="en-US" sz="2400" i="1" dirty="0">
                <a:solidFill>
                  <a:schemeClr val="tx1"/>
                </a:solidFill>
                <a:effectLst>
                  <a:outerShdw blurRad="38100" dist="19050" dir="2700000" algn="tl" rotWithShape="0">
                    <a:schemeClr val="dk1">
                      <a:alpha val="40000"/>
                    </a:schemeClr>
                  </a:outerShdw>
                </a:effectLst>
                <a:sym typeface="+mn-ea"/>
              </a:rPr>
              <a:t>. The use of differencing of raw observations (e.g. subtracting an observation from an observation at the previous time step) in order to make the time series stationary.</a:t>
            </a:r>
          </a:p>
          <a:p>
            <a:r>
              <a:rPr lang="en-IN" altLang="en-US" sz="2400" b="1" i="1" dirty="0">
                <a:solidFill>
                  <a:schemeClr val="tx1"/>
                </a:solidFill>
                <a:effectLst>
                  <a:outerShdw blurRad="38100" dist="19050" dir="2700000" algn="tl" rotWithShape="0">
                    <a:schemeClr val="dk1">
                      <a:alpha val="40000"/>
                    </a:schemeClr>
                  </a:outerShdw>
                </a:effectLst>
                <a:sym typeface="+mn-ea"/>
              </a:rPr>
              <a:t>MA: Moving Average</a:t>
            </a:r>
            <a:r>
              <a:rPr lang="en-IN" altLang="en-US" sz="2400" i="1" dirty="0">
                <a:solidFill>
                  <a:schemeClr val="tx1"/>
                </a:solidFill>
                <a:effectLst>
                  <a:outerShdw blurRad="38100" dist="19050" dir="2700000" algn="tl" rotWithShape="0">
                    <a:schemeClr val="dk1">
                      <a:alpha val="40000"/>
                    </a:schemeClr>
                  </a:outerShdw>
                </a:effectLst>
                <a:sym typeface="+mn-ea"/>
              </a:rPr>
              <a:t>. A model that uses the dependency between an observation and a residual error from a moving average model applied to lagged observations.</a:t>
            </a:r>
          </a:p>
          <a:p>
            <a:r>
              <a:rPr lang="en-IN" altLang="en-US" sz="2400" b="1" i="1" dirty="0">
                <a:solidFill>
                  <a:schemeClr val="tx1"/>
                </a:solidFill>
                <a:effectLst>
                  <a:outerShdw blurRad="38100" dist="19050" dir="2700000" algn="tl" rotWithShape="0">
                    <a:schemeClr val="dk1">
                      <a:alpha val="40000"/>
                    </a:schemeClr>
                  </a:outerShdw>
                </a:effectLst>
                <a:sym typeface="+mn-ea"/>
              </a:rPr>
              <a:t>SARIMA for Time Series Forecasting:  </a:t>
            </a:r>
            <a:r>
              <a:rPr lang="en-IN" altLang="en-US" sz="2400" i="1" dirty="0">
                <a:solidFill>
                  <a:schemeClr val="tx1"/>
                </a:solidFill>
                <a:effectLst>
                  <a:outerShdw blurRad="38100" dist="19050" dir="2700000" algn="tl" rotWithShape="0">
                    <a:schemeClr val="dk1">
                      <a:alpha val="40000"/>
                    </a:schemeClr>
                  </a:outerShdw>
                </a:effectLst>
                <a:sym typeface="+mn-ea"/>
              </a:rPr>
              <a:t>An extension to</a:t>
            </a:r>
            <a:r>
              <a:rPr lang="en-IN" altLang="en-US" sz="2400" b="1" i="1" dirty="0">
                <a:solidFill>
                  <a:schemeClr val="tx1"/>
                </a:solidFill>
                <a:effectLst>
                  <a:outerShdw blurRad="38100" dist="19050" dir="2700000" algn="tl" rotWithShape="0">
                    <a:schemeClr val="dk1">
                      <a:alpha val="40000"/>
                    </a:schemeClr>
                  </a:outerShdw>
                </a:effectLst>
                <a:sym typeface="+mn-ea"/>
              </a:rPr>
              <a:t> ARIMA </a:t>
            </a:r>
            <a:r>
              <a:rPr lang="en-IN" altLang="en-US" sz="2400" i="1" dirty="0">
                <a:solidFill>
                  <a:schemeClr val="tx1"/>
                </a:solidFill>
                <a:effectLst>
                  <a:outerShdw blurRad="38100" dist="19050" dir="2700000" algn="tl" rotWithShape="0">
                    <a:schemeClr val="dk1">
                      <a:alpha val="40000"/>
                    </a:schemeClr>
                  </a:outerShdw>
                </a:effectLst>
                <a:sym typeface="+mn-ea"/>
              </a:rPr>
              <a:t>that supports the direct</a:t>
            </a:r>
          </a:p>
          <a:p>
            <a:r>
              <a:rPr lang="en-IN" altLang="en-US" sz="2400" i="1" dirty="0" err="1">
                <a:solidFill>
                  <a:schemeClr val="tx1"/>
                </a:solidFill>
                <a:effectLst>
                  <a:outerShdw blurRad="38100" dist="19050" dir="2700000" algn="tl" rotWithShape="0">
                    <a:schemeClr val="dk1">
                      <a:alpha val="40000"/>
                    </a:schemeClr>
                  </a:outerShdw>
                </a:effectLst>
                <a:sym typeface="+mn-ea"/>
              </a:rPr>
              <a:t>modeling</a:t>
            </a:r>
            <a:r>
              <a:rPr lang="en-IN" altLang="en-US" sz="2400" i="1" dirty="0">
                <a:solidFill>
                  <a:schemeClr val="tx1"/>
                </a:solidFill>
                <a:effectLst>
                  <a:outerShdw blurRad="38100" dist="19050" dir="2700000" algn="tl" rotWithShape="0">
                    <a:schemeClr val="dk1">
                      <a:alpha val="40000"/>
                    </a:schemeClr>
                  </a:outerShdw>
                </a:effectLst>
                <a:sym typeface="+mn-ea"/>
              </a:rPr>
              <a:t> of the</a:t>
            </a:r>
            <a:r>
              <a:rPr lang="en-IN" altLang="en-US" sz="2400" b="1" i="1" dirty="0">
                <a:solidFill>
                  <a:schemeClr val="tx1"/>
                </a:solidFill>
                <a:effectLst>
                  <a:outerShdw blurRad="38100" dist="19050" dir="2700000" algn="tl" rotWithShape="0">
                    <a:schemeClr val="dk1">
                      <a:alpha val="40000"/>
                    </a:schemeClr>
                  </a:outerShdw>
                </a:effectLst>
                <a:sym typeface="+mn-ea"/>
              </a:rPr>
              <a:t> seasonal component </a:t>
            </a:r>
            <a:r>
              <a:rPr lang="en-IN" altLang="en-US" sz="2400" i="1" dirty="0">
                <a:solidFill>
                  <a:schemeClr val="tx1"/>
                </a:solidFill>
                <a:effectLst>
                  <a:outerShdw blurRad="38100" dist="19050" dir="2700000" algn="tl" rotWithShape="0">
                    <a:schemeClr val="dk1">
                      <a:alpha val="40000"/>
                    </a:schemeClr>
                  </a:outerShdw>
                </a:effectLst>
                <a:sym typeface="+mn-ea"/>
              </a:rPr>
              <a:t>of the series is called </a:t>
            </a:r>
            <a:r>
              <a:rPr lang="en-IN" altLang="en-US" sz="2400" b="1" i="1" dirty="0">
                <a:solidFill>
                  <a:schemeClr val="tx1"/>
                </a:solidFill>
                <a:effectLst>
                  <a:outerShdw blurRad="38100" dist="19050" dir="2700000" algn="tl" rotWithShape="0">
                    <a:schemeClr val="dk1">
                      <a:alpha val="40000"/>
                    </a:schemeClr>
                  </a:outerShdw>
                </a:effectLst>
                <a:sym typeface="+mn-ea"/>
              </a:rPr>
              <a:t>SARIMA. </a:t>
            </a:r>
            <a:endParaRPr lang="en-IN" altLang="en-US" sz="2400" b="1" i="1" dirty="0">
              <a:solidFill>
                <a:schemeClr val="tx1"/>
              </a:solidFill>
              <a:effectLst>
                <a:outerShdw blurRad="38100" dist="19050" dir="2700000" algn="tl" rotWithShape="0">
                  <a:schemeClr val="dk1">
                    <a:alpha val="40000"/>
                  </a:schemeClr>
                </a:outerShdw>
              </a:effectLst>
            </a:endParaRPr>
          </a:p>
          <a:p>
            <a:endParaRPr lang="en-IN" altLang="en-US" sz="2400" b="1" i="1" dirty="0">
              <a:solidFill>
                <a:schemeClr val="tx1"/>
              </a:solidFill>
              <a:effectLst>
                <a:outerShdw blurRad="38100" dist="19050" dir="2700000" algn="tl" rotWithShape="0">
                  <a:schemeClr val="dk1">
                    <a:alpha val="40000"/>
                  </a:schemeClr>
                </a:outerShdw>
              </a:effectLst>
              <a:sym typeface="+mn-ea"/>
            </a:endParaRPr>
          </a:p>
        </p:txBody>
      </p:sp>
    </p:spTree>
    <p:extLst>
      <p:ext uri="{BB962C8B-B14F-4D97-AF65-F5344CB8AC3E}">
        <p14:creationId xmlns:p14="http://schemas.microsoft.com/office/powerpoint/2010/main" val="261108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{86B2AF75-86E8-41AD-96A9-312D2D22C68C}TFe742eee6-54b3-45e8-a03d-f3d997f9b6caf6c338c2_win32-3734725ae7e2</Template>
  <TotalTime>29</TotalTime>
  <Words>1281</Words>
  <Application>Microsoft Office PowerPoint</Application>
  <PresentationFormat>Widescreen</PresentationFormat>
  <Paragraphs>142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굴림</vt:lpstr>
      <vt:lpstr>Malgun Gothic</vt:lpstr>
      <vt:lpstr>MS UI Gothic</vt:lpstr>
      <vt:lpstr>Arial</vt:lpstr>
      <vt:lpstr>Calibri</vt:lpstr>
      <vt:lpstr>Goudy Old Style</vt:lpstr>
      <vt:lpstr>Wingdings 2</vt:lpstr>
      <vt:lpstr>SlateVTI</vt:lpstr>
      <vt:lpstr>CRIME ANALYSIS AND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harshit kumar</dc:creator>
  <cp:lastModifiedBy>harshit kumar</cp:lastModifiedBy>
  <cp:revision>1</cp:revision>
  <dcterms:created xsi:type="dcterms:W3CDTF">2025-07-19T11:05:51Z</dcterms:created>
  <dcterms:modified xsi:type="dcterms:W3CDTF">2025-07-19T11:35:05Z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